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4" r:id="rId3"/>
    <p:sldId id="271" r:id="rId4"/>
    <p:sldId id="275" r:id="rId5"/>
    <p:sldId id="257" r:id="rId6"/>
    <p:sldId id="258" r:id="rId7"/>
    <p:sldId id="260" r:id="rId8"/>
    <p:sldId id="296" r:id="rId9"/>
    <p:sldId id="261" r:id="rId10"/>
    <p:sldId id="262" r:id="rId11"/>
    <p:sldId id="263" r:id="rId12"/>
    <p:sldId id="266" r:id="rId13"/>
    <p:sldId id="259" r:id="rId14"/>
    <p:sldId id="286" r:id="rId15"/>
    <p:sldId id="287" r:id="rId16"/>
    <p:sldId id="288" r:id="rId17"/>
    <p:sldId id="265" r:id="rId18"/>
    <p:sldId id="268" r:id="rId19"/>
    <p:sldId id="290" r:id="rId20"/>
    <p:sldId id="264" r:id="rId21"/>
    <p:sldId id="267" r:id="rId22"/>
    <p:sldId id="274" r:id="rId23"/>
    <p:sldId id="269" r:id="rId24"/>
    <p:sldId id="270" r:id="rId25"/>
    <p:sldId id="276" r:id="rId26"/>
    <p:sldId id="291" r:id="rId27"/>
    <p:sldId id="280" r:id="rId28"/>
    <p:sldId id="281" r:id="rId29"/>
    <p:sldId id="293" r:id="rId30"/>
    <p:sldId id="277" r:id="rId31"/>
    <p:sldId id="278" r:id="rId32"/>
    <p:sldId id="292" r:id="rId33"/>
    <p:sldId id="279" r:id="rId34"/>
    <p:sldId id="282" r:id="rId35"/>
    <p:sldId id="283" r:id="rId36"/>
    <p:sldId id="284" r:id="rId37"/>
    <p:sldId id="285" r:id="rId38"/>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105" d="100"/>
          <a:sy n="105" d="100"/>
        </p:scale>
        <p:origin x="183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charts/_rels/chart1.xml.rels><?xml version="1.0" encoding="UTF-8" standalone="yes"?>
<Relationships xmlns="http://schemas.openxmlformats.org/package/2006/relationships"><Relationship Id="rId3" Type="http://schemas.openxmlformats.org/officeDocument/2006/relationships/oleObject" Target="file:///\\10.40.2.4\mbafiles\MBA%20Work\AA-HRM\1A%20-%20WORK%20ORDERS\Fire%20Station%20%23%2050%20Hammonds%20Plains\2026\2645124-Nov-reno's%20bid\Invoice%20%23\Invoice%20%231\2645124.1.2%20-%20HRM%20FS50%20-%20Progress%20%231.2%20-%20May%202026.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10.40.2.4\mbafiles\MBA%20Work\AA-HRM\1A%20-%20WORK%20ORDERS\Fire%20Station%20%23%2050%20Hammonds%20Plains\2026\2645124-Nov-reno's%20bid\Invoice%20%23\Invoice%20%231\2645124.1.2%20-%20HRM%20FS50%20-%20Progress%20%231.2%20-%20May%202026.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10.40.2.4\mbafiles\MBA%20Work\AA-HRM\1A%20-%20WORK%20ORDERS\Fire%20Station%20%23%2050%20Hammonds%20Plains\2026\2645124-Nov-reno's%20bid\Invoice%20%23\Invoice%20%231\2645124.1.2%20-%20HRM%20FS50%20-%20Progress%20%231.2%20-%20May%202026.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Suspensions by level</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Suspension by Type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cat>
            <c:strRef>
              <c:f>Sheet2!$C$22:$C$30</c:f>
              <c:strCache>
                <c:ptCount val="9"/>
                <c:pt idx="0">
                  <c:v>CFB</c:v>
                </c:pt>
                <c:pt idx="1">
                  <c:v>Boarding</c:v>
                </c:pt>
                <c:pt idx="2">
                  <c:v>HC</c:v>
                </c:pt>
                <c:pt idx="3">
                  <c:v>Misconduct</c:v>
                </c:pt>
                <c:pt idx="4">
                  <c:v>11.2</c:v>
                </c:pt>
                <c:pt idx="5">
                  <c:v>unsports</c:v>
                </c:pt>
                <c:pt idx="6">
                  <c:v>fighting</c:v>
                </c:pt>
                <c:pt idx="7">
                  <c:v>11.4</c:v>
                </c:pt>
                <c:pt idx="8">
                  <c:v>injure</c:v>
                </c:pt>
              </c:strCache>
            </c:strRef>
          </c:cat>
          <c:val>
            <c:numRef>
              <c:f>Sheet2!$D$22:$D$30</c:f>
              <c:numCache>
                <c:formatCode>General</c:formatCode>
                <c:ptCount val="9"/>
                <c:pt idx="0">
                  <c:v>6</c:v>
                </c:pt>
                <c:pt idx="1">
                  <c:v>2</c:v>
                </c:pt>
                <c:pt idx="2">
                  <c:v>2</c:v>
                </c:pt>
                <c:pt idx="3">
                  <c:v>2</c:v>
                </c:pt>
                <c:pt idx="4">
                  <c:v>3</c:v>
                </c:pt>
                <c:pt idx="5">
                  <c:v>3</c:v>
                </c:pt>
                <c:pt idx="6">
                  <c:v>4</c:v>
                </c:pt>
                <c:pt idx="7">
                  <c:v>1</c:v>
                </c:pt>
                <c:pt idx="8">
                  <c:v>1</c:v>
                </c:pt>
              </c:numCache>
            </c:numRef>
          </c:val>
          <c:extLst>
            <c:ext xmlns:c16="http://schemas.microsoft.com/office/drawing/2014/chart" uri="{C3380CC4-5D6E-409C-BE32-E72D297353CC}">
              <c16:uniqueId val="{00000000-A941-4A7B-A0FD-BBC549B1C9A1}"/>
            </c:ext>
          </c:extLst>
        </c:ser>
        <c:dLbls>
          <c:showLegendKey val="0"/>
          <c:showVal val="0"/>
          <c:showCatName val="0"/>
          <c:showSerName val="0"/>
          <c:showPercent val="0"/>
          <c:showBubbleSize val="0"/>
        </c:dLbls>
        <c:gapWidth val="182"/>
        <c:axId val="1100252512"/>
        <c:axId val="1100250592"/>
      </c:barChart>
      <c:catAx>
        <c:axId val="110025251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00250592"/>
        <c:crosses val="autoZero"/>
        <c:auto val="1"/>
        <c:lblAlgn val="ctr"/>
        <c:lblOffset val="100"/>
        <c:noMultiLvlLbl val="0"/>
      </c:catAx>
      <c:valAx>
        <c:axId val="110025059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002525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Suspension</a:t>
            </a:r>
            <a:r>
              <a:rPr lang="en-US" baseline="0" dirty="0"/>
              <a:t> by level</a:t>
            </a:r>
            <a:endParaRPr lang="en-US" dirty="0"/>
          </a:p>
        </c:rich>
      </c:tx>
      <c:layout>
        <c:manualLayout>
          <c:xMode val="edge"/>
          <c:yMode val="edge"/>
          <c:x val="0.28405172317836863"/>
          <c:y val="3.4275582514570899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7.0997594050743656E-2"/>
          <c:y val="0.19486111111111112"/>
          <c:w val="0.87119685039370076"/>
          <c:h val="0.72125801983085447"/>
        </c:manualLayout>
      </c:layout>
      <c:barChart>
        <c:barDir val="bar"/>
        <c:grouping val="clustered"/>
        <c:varyColors val="0"/>
        <c:ser>
          <c:idx val="0"/>
          <c:order val="0"/>
          <c:spPr>
            <a:solidFill>
              <a:schemeClr val="accent1"/>
            </a:solidFill>
            <a:ln>
              <a:noFill/>
            </a:ln>
            <a:effectLst/>
          </c:spPr>
          <c:invertIfNegative val="0"/>
          <c:cat>
            <c:strRef>
              <c:f>Sheet2!$C$7:$C$10</c:f>
              <c:strCache>
                <c:ptCount val="4"/>
                <c:pt idx="0">
                  <c:v>U11</c:v>
                </c:pt>
                <c:pt idx="1">
                  <c:v>U13</c:v>
                </c:pt>
                <c:pt idx="2">
                  <c:v>U15</c:v>
                </c:pt>
                <c:pt idx="3">
                  <c:v>U23</c:v>
                </c:pt>
              </c:strCache>
            </c:strRef>
          </c:cat>
          <c:val>
            <c:numRef>
              <c:f>Sheet2!$D$7:$D$10</c:f>
              <c:numCache>
                <c:formatCode>General</c:formatCode>
                <c:ptCount val="4"/>
                <c:pt idx="0">
                  <c:v>4</c:v>
                </c:pt>
                <c:pt idx="1">
                  <c:v>4</c:v>
                </c:pt>
                <c:pt idx="2">
                  <c:v>7</c:v>
                </c:pt>
                <c:pt idx="3">
                  <c:v>9</c:v>
                </c:pt>
              </c:numCache>
            </c:numRef>
          </c:val>
          <c:extLst>
            <c:ext xmlns:c16="http://schemas.microsoft.com/office/drawing/2014/chart" uri="{C3380CC4-5D6E-409C-BE32-E72D297353CC}">
              <c16:uniqueId val="{00000000-852C-4586-BFDD-B665FB4DED92}"/>
            </c:ext>
          </c:extLst>
        </c:ser>
        <c:dLbls>
          <c:showLegendKey val="0"/>
          <c:showVal val="0"/>
          <c:showCatName val="0"/>
          <c:showSerName val="0"/>
          <c:showPercent val="0"/>
          <c:showBubbleSize val="0"/>
        </c:dLbls>
        <c:gapWidth val="182"/>
        <c:axId val="1170550848"/>
        <c:axId val="1170551328"/>
      </c:barChart>
      <c:catAx>
        <c:axId val="11705508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70551328"/>
        <c:crosses val="autoZero"/>
        <c:auto val="1"/>
        <c:lblAlgn val="ctr"/>
        <c:lblOffset val="100"/>
        <c:noMultiLvlLbl val="0"/>
      </c:catAx>
      <c:valAx>
        <c:axId val="117055132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705508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4A1DA7-97C4-423E-AE37-B43D9A9DFC05}" type="doc">
      <dgm:prSet loTypeId="urn:microsoft.com/office/officeart/2008/layout/LinedList" loCatId="list" qsTypeId="urn:microsoft.com/office/officeart/2005/8/quickstyle/simple4" qsCatId="simple" csTypeId="urn:microsoft.com/office/officeart/2005/8/colors/accent0_3" csCatId="mainScheme" phldr="1"/>
      <dgm:spPr/>
      <dgm:t>
        <a:bodyPr/>
        <a:lstStyle/>
        <a:p>
          <a:endParaRPr lang="en-US"/>
        </a:p>
      </dgm:t>
    </dgm:pt>
    <dgm:pt modelId="{482C5C4B-C54C-40BE-9E1F-3691442987EE}">
      <dgm:prSet custT="1"/>
      <dgm:spPr/>
      <dgm:t>
        <a:bodyPr/>
        <a:lstStyle/>
        <a:p>
          <a:r>
            <a:rPr lang="en-CA" sz="2400" dirty="0"/>
            <a:t>2025/2026-year end reports</a:t>
          </a:r>
          <a:endParaRPr lang="en-US" sz="2400" dirty="0"/>
        </a:p>
      </dgm:t>
    </dgm:pt>
    <dgm:pt modelId="{FD9FDE29-BEFF-484E-B19A-FBDFAC2F039A}" type="parTrans" cxnId="{23DAE150-A3EC-4A8D-B8E0-C1D705B2BB6B}">
      <dgm:prSet/>
      <dgm:spPr/>
      <dgm:t>
        <a:bodyPr/>
        <a:lstStyle/>
        <a:p>
          <a:endParaRPr lang="en-US" sz="1400"/>
        </a:p>
      </dgm:t>
    </dgm:pt>
    <dgm:pt modelId="{EEB4886A-46BB-4B56-B9CB-FDF8B69BA949}" type="sibTrans" cxnId="{23DAE150-A3EC-4A8D-B8E0-C1D705B2BB6B}">
      <dgm:prSet/>
      <dgm:spPr/>
      <dgm:t>
        <a:bodyPr/>
        <a:lstStyle/>
        <a:p>
          <a:endParaRPr lang="en-US" sz="1400"/>
        </a:p>
      </dgm:t>
    </dgm:pt>
    <dgm:pt modelId="{F70526E0-0989-4BA5-B1E1-063BF60E36EE}">
      <dgm:prSet custT="1"/>
      <dgm:spPr/>
      <dgm:t>
        <a:bodyPr/>
        <a:lstStyle/>
        <a:p>
          <a:r>
            <a:rPr lang="en-CA" sz="2400"/>
            <a:t>Questions and Answers</a:t>
          </a:r>
          <a:endParaRPr lang="en-US" sz="2400"/>
        </a:p>
      </dgm:t>
    </dgm:pt>
    <dgm:pt modelId="{AA31B1E4-D67C-431D-9BC2-C610213928CA}" type="parTrans" cxnId="{213BE40B-D9A8-4A73-8494-341CD518692F}">
      <dgm:prSet/>
      <dgm:spPr/>
      <dgm:t>
        <a:bodyPr/>
        <a:lstStyle/>
        <a:p>
          <a:endParaRPr lang="en-US" sz="1400"/>
        </a:p>
      </dgm:t>
    </dgm:pt>
    <dgm:pt modelId="{FA29B040-B59A-4FC9-A2B6-99361BC35142}" type="sibTrans" cxnId="{213BE40B-D9A8-4A73-8494-341CD518692F}">
      <dgm:prSet/>
      <dgm:spPr/>
      <dgm:t>
        <a:bodyPr/>
        <a:lstStyle/>
        <a:p>
          <a:endParaRPr lang="en-US" sz="1400"/>
        </a:p>
      </dgm:t>
    </dgm:pt>
    <dgm:pt modelId="{030387B2-E146-4EBF-A9BC-BED369A4B549}">
      <dgm:prSet custT="1"/>
      <dgm:spPr/>
      <dgm:t>
        <a:bodyPr/>
        <a:lstStyle/>
        <a:p>
          <a:r>
            <a:rPr lang="en-CA" sz="2400" dirty="0"/>
            <a:t>Conclude 2025-2026 season</a:t>
          </a:r>
          <a:endParaRPr lang="en-US" sz="2400" dirty="0"/>
        </a:p>
      </dgm:t>
    </dgm:pt>
    <dgm:pt modelId="{A5690008-C0C4-4847-A65A-D04784996CAC}" type="parTrans" cxnId="{AE68CD5B-7CE3-4720-AEFC-DAE83CAD4D23}">
      <dgm:prSet/>
      <dgm:spPr/>
      <dgm:t>
        <a:bodyPr/>
        <a:lstStyle/>
        <a:p>
          <a:endParaRPr lang="en-US" sz="1400"/>
        </a:p>
      </dgm:t>
    </dgm:pt>
    <dgm:pt modelId="{AFFF3539-5A4E-4619-9D39-404937D7C8A1}" type="sibTrans" cxnId="{AE68CD5B-7CE3-4720-AEFC-DAE83CAD4D23}">
      <dgm:prSet/>
      <dgm:spPr/>
      <dgm:t>
        <a:bodyPr/>
        <a:lstStyle/>
        <a:p>
          <a:endParaRPr lang="en-US" sz="1400"/>
        </a:p>
      </dgm:t>
    </dgm:pt>
    <dgm:pt modelId="{71A29F32-F4E4-4B65-B97D-F0FD4441E300}">
      <dgm:prSet custT="1"/>
      <dgm:spPr/>
      <dgm:t>
        <a:bodyPr/>
        <a:lstStyle/>
        <a:p>
          <a:r>
            <a:rPr lang="en-CA" sz="2400" dirty="0"/>
            <a:t>Election of vacant positions for 2026-2027 executive</a:t>
          </a:r>
          <a:endParaRPr lang="en-US" sz="2400" dirty="0"/>
        </a:p>
      </dgm:t>
    </dgm:pt>
    <dgm:pt modelId="{99C353F6-D7B8-49F4-9697-72351B0C774A}" type="parTrans" cxnId="{0DC0DCE0-E952-4417-9FF3-532B281BE5FB}">
      <dgm:prSet/>
      <dgm:spPr/>
      <dgm:t>
        <a:bodyPr/>
        <a:lstStyle/>
        <a:p>
          <a:endParaRPr lang="en-US" sz="1400"/>
        </a:p>
      </dgm:t>
    </dgm:pt>
    <dgm:pt modelId="{99D777AC-7F6C-48ED-932D-43B1829B35BF}" type="sibTrans" cxnId="{0DC0DCE0-E952-4417-9FF3-532B281BE5FB}">
      <dgm:prSet/>
      <dgm:spPr/>
      <dgm:t>
        <a:bodyPr/>
        <a:lstStyle/>
        <a:p>
          <a:endParaRPr lang="en-US" sz="1400"/>
        </a:p>
      </dgm:t>
    </dgm:pt>
    <dgm:pt modelId="{E7D5C605-B039-4911-9DD1-04EF37ACD5CD}" type="pres">
      <dgm:prSet presAssocID="{EC4A1DA7-97C4-423E-AE37-B43D9A9DFC05}" presName="vert0" presStyleCnt="0">
        <dgm:presLayoutVars>
          <dgm:dir/>
          <dgm:animOne val="branch"/>
          <dgm:animLvl val="lvl"/>
        </dgm:presLayoutVars>
      </dgm:prSet>
      <dgm:spPr/>
    </dgm:pt>
    <dgm:pt modelId="{1E7AF72B-2724-4E70-89B6-5D47FFF8A3AE}" type="pres">
      <dgm:prSet presAssocID="{482C5C4B-C54C-40BE-9E1F-3691442987EE}" presName="thickLine" presStyleLbl="alignNode1" presStyleIdx="0" presStyleCnt="4"/>
      <dgm:spPr/>
    </dgm:pt>
    <dgm:pt modelId="{F6DDCE66-A791-4FA5-BCE0-D8977641E74F}" type="pres">
      <dgm:prSet presAssocID="{482C5C4B-C54C-40BE-9E1F-3691442987EE}" presName="horz1" presStyleCnt="0"/>
      <dgm:spPr/>
    </dgm:pt>
    <dgm:pt modelId="{5FAB14AC-D2DC-4AFB-940B-B5F4617F7A74}" type="pres">
      <dgm:prSet presAssocID="{482C5C4B-C54C-40BE-9E1F-3691442987EE}" presName="tx1" presStyleLbl="revTx" presStyleIdx="0" presStyleCnt="4"/>
      <dgm:spPr/>
    </dgm:pt>
    <dgm:pt modelId="{E77B7034-0911-488A-9D70-4F060B4EDBFD}" type="pres">
      <dgm:prSet presAssocID="{482C5C4B-C54C-40BE-9E1F-3691442987EE}" presName="vert1" presStyleCnt="0"/>
      <dgm:spPr/>
    </dgm:pt>
    <dgm:pt modelId="{6AD3DE63-38D4-4A0B-9DBD-25D2C86F693C}" type="pres">
      <dgm:prSet presAssocID="{F70526E0-0989-4BA5-B1E1-063BF60E36EE}" presName="thickLine" presStyleLbl="alignNode1" presStyleIdx="1" presStyleCnt="4"/>
      <dgm:spPr/>
    </dgm:pt>
    <dgm:pt modelId="{74CB33E3-8141-4936-873F-272484FB6FBB}" type="pres">
      <dgm:prSet presAssocID="{F70526E0-0989-4BA5-B1E1-063BF60E36EE}" presName="horz1" presStyleCnt="0"/>
      <dgm:spPr/>
    </dgm:pt>
    <dgm:pt modelId="{3EACA063-E2C1-4BFF-842F-C4126F6B2719}" type="pres">
      <dgm:prSet presAssocID="{F70526E0-0989-4BA5-B1E1-063BF60E36EE}" presName="tx1" presStyleLbl="revTx" presStyleIdx="1" presStyleCnt="4"/>
      <dgm:spPr/>
    </dgm:pt>
    <dgm:pt modelId="{6FA34BB8-54DD-43AF-8DA4-EBA0703F6361}" type="pres">
      <dgm:prSet presAssocID="{F70526E0-0989-4BA5-B1E1-063BF60E36EE}" presName="vert1" presStyleCnt="0"/>
      <dgm:spPr/>
    </dgm:pt>
    <dgm:pt modelId="{694F37AC-8D97-47C3-ABCC-23DA42526073}" type="pres">
      <dgm:prSet presAssocID="{030387B2-E146-4EBF-A9BC-BED369A4B549}" presName="thickLine" presStyleLbl="alignNode1" presStyleIdx="2" presStyleCnt="4"/>
      <dgm:spPr/>
    </dgm:pt>
    <dgm:pt modelId="{6011A4CB-9AAA-4489-9648-DC06AC1AA3A2}" type="pres">
      <dgm:prSet presAssocID="{030387B2-E146-4EBF-A9BC-BED369A4B549}" presName="horz1" presStyleCnt="0"/>
      <dgm:spPr/>
    </dgm:pt>
    <dgm:pt modelId="{3E5A1AC8-C95C-4BED-8D53-0E46402C9609}" type="pres">
      <dgm:prSet presAssocID="{030387B2-E146-4EBF-A9BC-BED369A4B549}" presName="tx1" presStyleLbl="revTx" presStyleIdx="2" presStyleCnt="4"/>
      <dgm:spPr/>
    </dgm:pt>
    <dgm:pt modelId="{703BDDE2-1902-4D5A-A361-B73CDC2FF0BC}" type="pres">
      <dgm:prSet presAssocID="{030387B2-E146-4EBF-A9BC-BED369A4B549}" presName="vert1" presStyleCnt="0"/>
      <dgm:spPr/>
    </dgm:pt>
    <dgm:pt modelId="{94CE4327-BCDC-468F-BB2B-8BCF7FCEE01A}" type="pres">
      <dgm:prSet presAssocID="{71A29F32-F4E4-4B65-B97D-F0FD4441E300}" presName="thickLine" presStyleLbl="alignNode1" presStyleIdx="3" presStyleCnt="4"/>
      <dgm:spPr/>
    </dgm:pt>
    <dgm:pt modelId="{0F1FCDC0-CBC2-4DB3-9AA7-9825EA0D4D43}" type="pres">
      <dgm:prSet presAssocID="{71A29F32-F4E4-4B65-B97D-F0FD4441E300}" presName="horz1" presStyleCnt="0"/>
      <dgm:spPr/>
    </dgm:pt>
    <dgm:pt modelId="{A56060F2-F5AB-408F-A070-C1A5D1C5B208}" type="pres">
      <dgm:prSet presAssocID="{71A29F32-F4E4-4B65-B97D-F0FD4441E300}" presName="tx1" presStyleLbl="revTx" presStyleIdx="3" presStyleCnt="4"/>
      <dgm:spPr/>
    </dgm:pt>
    <dgm:pt modelId="{897BB99A-024D-41F9-BA85-0C790A954763}" type="pres">
      <dgm:prSet presAssocID="{71A29F32-F4E4-4B65-B97D-F0FD4441E300}" presName="vert1" presStyleCnt="0"/>
      <dgm:spPr/>
    </dgm:pt>
  </dgm:ptLst>
  <dgm:cxnLst>
    <dgm:cxn modelId="{706F1504-3954-4F1F-9BB9-E48984E02750}" type="presOf" srcId="{EC4A1DA7-97C4-423E-AE37-B43D9A9DFC05}" destId="{E7D5C605-B039-4911-9DD1-04EF37ACD5CD}" srcOrd="0" destOrd="0" presId="urn:microsoft.com/office/officeart/2008/layout/LinedList"/>
    <dgm:cxn modelId="{213BE40B-D9A8-4A73-8494-341CD518692F}" srcId="{EC4A1DA7-97C4-423E-AE37-B43D9A9DFC05}" destId="{F70526E0-0989-4BA5-B1E1-063BF60E36EE}" srcOrd="1" destOrd="0" parTransId="{AA31B1E4-D67C-431D-9BC2-C610213928CA}" sibTransId="{FA29B040-B59A-4FC9-A2B6-99361BC35142}"/>
    <dgm:cxn modelId="{48259D12-B45A-4E0C-989B-9BDFFC75B3C9}" type="presOf" srcId="{482C5C4B-C54C-40BE-9E1F-3691442987EE}" destId="{5FAB14AC-D2DC-4AFB-940B-B5F4617F7A74}" srcOrd="0" destOrd="0" presId="urn:microsoft.com/office/officeart/2008/layout/LinedList"/>
    <dgm:cxn modelId="{CDFBEB27-2B79-427E-B0FF-FC40F8D37AF2}" type="presOf" srcId="{71A29F32-F4E4-4B65-B97D-F0FD4441E300}" destId="{A56060F2-F5AB-408F-A070-C1A5D1C5B208}" srcOrd="0" destOrd="0" presId="urn:microsoft.com/office/officeart/2008/layout/LinedList"/>
    <dgm:cxn modelId="{AE68CD5B-7CE3-4720-AEFC-DAE83CAD4D23}" srcId="{EC4A1DA7-97C4-423E-AE37-B43D9A9DFC05}" destId="{030387B2-E146-4EBF-A9BC-BED369A4B549}" srcOrd="2" destOrd="0" parTransId="{A5690008-C0C4-4847-A65A-D04784996CAC}" sibTransId="{AFFF3539-5A4E-4619-9D39-404937D7C8A1}"/>
    <dgm:cxn modelId="{6B0DBD4A-1E3F-4AD7-BEB2-A3A16E9B822E}" type="presOf" srcId="{F70526E0-0989-4BA5-B1E1-063BF60E36EE}" destId="{3EACA063-E2C1-4BFF-842F-C4126F6B2719}" srcOrd="0" destOrd="0" presId="urn:microsoft.com/office/officeart/2008/layout/LinedList"/>
    <dgm:cxn modelId="{23DAE150-A3EC-4A8D-B8E0-C1D705B2BB6B}" srcId="{EC4A1DA7-97C4-423E-AE37-B43D9A9DFC05}" destId="{482C5C4B-C54C-40BE-9E1F-3691442987EE}" srcOrd="0" destOrd="0" parTransId="{FD9FDE29-BEFF-484E-B19A-FBDFAC2F039A}" sibTransId="{EEB4886A-46BB-4B56-B9CB-FDF8B69BA949}"/>
    <dgm:cxn modelId="{0EC4E6D9-1745-4182-8517-CDB4CCA9E0E5}" type="presOf" srcId="{030387B2-E146-4EBF-A9BC-BED369A4B549}" destId="{3E5A1AC8-C95C-4BED-8D53-0E46402C9609}" srcOrd="0" destOrd="0" presId="urn:microsoft.com/office/officeart/2008/layout/LinedList"/>
    <dgm:cxn modelId="{0DC0DCE0-E952-4417-9FF3-532B281BE5FB}" srcId="{EC4A1DA7-97C4-423E-AE37-B43D9A9DFC05}" destId="{71A29F32-F4E4-4B65-B97D-F0FD4441E300}" srcOrd="3" destOrd="0" parTransId="{99C353F6-D7B8-49F4-9697-72351B0C774A}" sibTransId="{99D777AC-7F6C-48ED-932D-43B1829B35BF}"/>
    <dgm:cxn modelId="{D5AC4A8A-7CD9-4D60-ABDD-005F64586B1A}" type="presParOf" srcId="{E7D5C605-B039-4911-9DD1-04EF37ACD5CD}" destId="{1E7AF72B-2724-4E70-89B6-5D47FFF8A3AE}" srcOrd="0" destOrd="0" presId="urn:microsoft.com/office/officeart/2008/layout/LinedList"/>
    <dgm:cxn modelId="{3A2EA054-B4C6-4C51-A89F-5489E3CB1A69}" type="presParOf" srcId="{E7D5C605-B039-4911-9DD1-04EF37ACD5CD}" destId="{F6DDCE66-A791-4FA5-BCE0-D8977641E74F}" srcOrd="1" destOrd="0" presId="urn:microsoft.com/office/officeart/2008/layout/LinedList"/>
    <dgm:cxn modelId="{B0B77185-8850-4238-A74D-0F708E8643B3}" type="presParOf" srcId="{F6DDCE66-A791-4FA5-BCE0-D8977641E74F}" destId="{5FAB14AC-D2DC-4AFB-940B-B5F4617F7A74}" srcOrd="0" destOrd="0" presId="urn:microsoft.com/office/officeart/2008/layout/LinedList"/>
    <dgm:cxn modelId="{AEAAF476-4D1C-4959-A556-67FD72B5D8EC}" type="presParOf" srcId="{F6DDCE66-A791-4FA5-BCE0-D8977641E74F}" destId="{E77B7034-0911-488A-9D70-4F060B4EDBFD}" srcOrd="1" destOrd="0" presId="urn:microsoft.com/office/officeart/2008/layout/LinedList"/>
    <dgm:cxn modelId="{4EB6636B-B49D-440B-A921-09482F80A3E0}" type="presParOf" srcId="{E7D5C605-B039-4911-9DD1-04EF37ACD5CD}" destId="{6AD3DE63-38D4-4A0B-9DBD-25D2C86F693C}" srcOrd="2" destOrd="0" presId="urn:microsoft.com/office/officeart/2008/layout/LinedList"/>
    <dgm:cxn modelId="{28AD753E-9898-4D51-A7CE-47336A7C161F}" type="presParOf" srcId="{E7D5C605-B039-4911-9DD1-04EF37ACD5CD}" destId="{74CB33E3-8141-4936-873F-272484FB6FBB}" srcOrd="3" destOrd="0" presId="urn:microsoft.com/office/officeart/2008/layout/LinedList"/>
    <dgm:cxn modelId="{6E69CB3D-D9CC-45E9-849B-15CF498FFAC0}" type="presParOf" srcId="{74CB33E3-8141-4936-873F-272484FB6FBB}" destId="{3EACA063-E2C1-4BFF-842F-C4126F6B2719}" srcOrd="0" destOrd="0" presId="urn:microsoft.com/office/officeart/2008/layout/LinedList"/>
    <dgm:cxn modelId="{AA296997-BCEC-4A2B-80D8-EDEACB593DB1}" type="presParOf" srcId="{74CB33E3-8141-4936-873F-272484FB6FBB}" destId="{6FA34BB8-54DD-43AF-8DA4-EBA0703F6361}" srcOrd="1" destOrd="0" presId="urn:microsoft.com/office/officeart/2008/layout/LinedList"/>
    <dgm:cxn modelId="{E0F52251-EF0B-4D9F-9D22-0DDC635DC90D}" type="presParOf" srcId="{E7D5C605-B039-4911-9DD1-04EF37ACD5CD}" destId="{694F37AC-8D97-47C3-ABCC-23DA42526073}" srcOrd="4" destOrd="0" presId="urn:microsoft.com/office/officeart/2008/layout/LinedList"/>
    <dgm:cxn modelId="{178B10CA-CF00-4F1E-9C2E-55089DF91CEE}" type="presParOf" srcId="{E7D5C605-B039-4911-9DD1-04EF37ACD5CD}" destId="{6011A4CB-9AAA-4489-9648-DC06AC1AA3A2}" srcOrd="5" destOrd="0" presId="urn:microsoft.com/office/officeart/2008/layout/LinedList"/>
    <dgm:cxn modelId="{596D029B-F755-439F-8C9A-CA2D1E95E062}" type="presParOf" srcId="{6011A4CB-9AAA-4489-9648-DC06AC1AA3A2}" destId="{3E5A1AC8-C95C-4BED-8D53-0E46402C9609}" srcOrd="0" destOrd="0" presId="urn:microsoft.com/office/officeart/2008/layout/LinedList"/>
    <dgm:cxn modelId="{A6F2A7C2-D256-40DE-BD90-57B597CCA78D}" type="presParOf" srcId="{6011A4CB-9AAA-4489-9648-DC06AC1AA3A2}" destId="{703BDDE2-1902-4D5A-A361-B73CDC2FF0BC}" srcOrd="1" destOrd="0" presId="urn:microsoft.com/office/officeart/2008/layout/LinedList"/>
    <dgm:cxn modelId="{6730DA3A-6245-4511-B7E1-E47197663141}" type="presParOf" srcId="{E7D5C605-B039-4911-9DD1-04EF37ACD5CD}" destId="{94CE4327-BCDC-468F-BB2B-8BCF7FCEE01A}" srcOrd="6" destOrd="0" presId="urn:microsoft.com/office/officeart/2008/layout/LinedList"/>
    <dgm:cxn modelId="{740D79B4-C770-4BE2-983C-C36F1D229374}" type="presParOf" srcId="{E7D5C605-B039-4911-9DD1-04EF37ACD5CD}" destId="{0F1FCDC0-CBC2-4DB3-9AA7-9825EA0D4D43}" srcOrd="7" destOrd="0" presId="urn:microsoft.com/office/officeart/2008/layout/LinedList"/>
    <dgm:cxn modelId="{C9D11DAF-56F5-42A0-ACE5-6F66866A746B}" type="presParOf" srcId="{0F1FCDC0-CBC2-4DB3-9AA7-9825EA0D4D43}" destId="{A56060F2-F5AB-408F-A070-C1A5D1C5B208}" srcOrd="0" destOrd="0" presId="urn:microsoft.com/office/officeart/2008/layout/LinedList"/>
    <dgm:cxn modelId="{14D16650-0588-49F9-A3E4-8464AB1088E1}" type="presParOf" srcId="{0F1FCDC0-CBC2-4DB3-9AA7-9825EA0D4D43}" destId="{897BB99A-024D-41F9-BA85-0C790A95476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7AF72B-2724-4E70-89B6-5D47FFF8A3AE}">
      <dsp:nvSpPr>
        <dsp:cNvPr id="0" name=""/>
        <dsp:cNvSpPr/>
      </dsp:nvSpPr>
      <dsp:spPr>
        <a:xfrm>
          <a:off x="0" y="0"/>
          <a:ext cx="5000124"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12700" cap="flat" cmpd="sng" algn="ctr">
          <a:solidFill>
            <a:schemeClr val="dk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5FAB14AC-D2DC-4AFB-940B-B5F4617F7A74}">
      <dsp:nvSpPr>
        <dsp:cNvPr id="0" name=""/>
        <dsp:cNvSpPr/>
      </dsp:nvSpPr>
      <dsp:spPr>
        <a:xfrm>
          <a:off x="0" y="0"/>
          <a:ext cx="5000124" cy="1363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CA" sz="2400" kern="1200" dirty="0"/>
            <a:t>2025/2026-year end reports</a:t>
          </a:r>
          <a:endParaRPr lang="en-US" sz="2400" kern="1200" dirty="0"/>
        </a:p>
      </dsp:txBody>
      <dsp:txXfrm>
        <a:off x="0" y="0"/>
        <a:ext cx="5000124" cy="1363480"/>
      </dsp:txXfrm>
    </dsp:sp>
    <dsp:sp modelId="{6AD3DE63-38D4-4A0B-9DBD-25D2C86F693C}">
      <dsp:nvSpPr>
        <dsp:cNvPr id="0" name=""/>
        <dsp:cNvSpPr/>
      </dsp:nvSpPr>
      <dsp:spPr>
        <a:xfrm>
          <a:off x="0" y="1363480"/>
          <a:ext cx="5000124"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12700" cap="flat" cmpd="sng" algn="ctr">
          <a:solidFill>
            <a:schemeClr val="dk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3EACA063-E2C1-4BFF-842F-C4126F6B2719}">
      <dsp:nvSpPr>
        <dsp:cNvPr id="0" name=""/>
        <dsp:cNvSpPr/>
      </dsp:nvSpPr>
      <dsp:spPr>
        <a:xfrm>
          <a:off x="0" y="1363480"/>
          <a:ext cx="5000124" cy="1363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CA" sz="2400" kern="1200"/>
            <a:t>Questions and Answers</a:t>
          </a:r>
          <a:endParaRPr lang="en-US" sz="2400" kern="1200"/>
        </a:p>
      </dsp:txBody>
      <dsp:txXfrm>
        <a:off x="0" y="1363480"/>
        <a:ext cx="5000124" cy="1363480"/>
      </dsp:txXfrm>
    </dsp:sp>
    <dsp:sp modelId="{694F37AC-8D97-47C3-ABCC-23DA42526073}">
      <dsp:nvSpPr>
        <dsp:cNvPr id="0" name=""/>
        <dsp:cNvSpPr/>
      </dsp:nvSpPr>
      <dsp:spPr>
        <a:xfrm>
          <a:off x="0" y="2726960"/>
          <a:ext cx="5000124"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12700" cap="flat" cmpd="sng" algn="ctr">
          <a:solidFill>
            <a:schemeClr val="dk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3E5A1AC8-C95C-4BED-8D53-0E46402C9609}">
      <dsp:nvSpPr>
        <dsp:cNvPr id="0" name=""/>
        <dsp:cNvSpPr/>
      </dsp:nvSpPr>
      <dsp:spPr>
        <a:xfrm>
          <a:off x="0" y="2726960"/>
          <a:ext cx="5000124" cy="1363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CA" sz="2400" kern="1200" dirty="0"/>
            <a:t>Conclude 2025-2026 season</a:t>
          </a:r>
          <a:endParaRPr lang="en-US" sz="2400" kern="1200" dirty="0"/>
        </a:p>
      </dsp:txBody>
      <dsp:txXfrm>
        <a:off x="0" y="2726960"/>
        <a:ext cx="5000124" cy="1363480"/>
      </dsp:txXfrm>
    </dsp:sp>
    <dsp:sp modelId="{94CE4327-BCDC-468F-BB2B-8BCF7FCEE01A}">
      <dsp:nvSpPr>
        <dsp:cNvPr id="0" name=""/>
        <dsp:cNvSpPr/>
      </dsp:nvSpPr>
      <dsp:spPr>
        <a:xfrm>
          <a:off x="0" y="4090440"/>
          <a:ext cx="5000124"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12700" cap="flat" cmpd="sng" algn="ctr">
          <a:solidFill>
            <a:schemeClr val="dk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A56060F2-F5AB-408F-A070-C1A5D1C5B208}">
      <dsp:nvSpPr>
        <dsp:cNvPr id="0" name=""/>
        <dsp:cNvSpPr/>
      </dsp:nvSpPr>
      <dsp:spPr>
        <a:xfrm>
          <a:off x="0" y="4090440"/>
          <a:ext cx="5000124" cy="1363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CA" sz="2400" kern="1200" dirty="0"/>
            <a:t>Election of vacant positions for 2026-2027 executive</a:t>
          </a:r>
          <a:endParaRPr lang="en-US" sz="2400" kern="1200" dirty="0"/>
        </a:p>
      </dsp:txBody>
      <dsp:txXfrm>
        <a:off x="0" y="4090440"/>
        <a:ext cx="5000124" cy="136348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5E06969-6537-4129-B0A3-DBE64629755D}" type="datetimeFigureOut">
              <a:rPr lang="en-CA" smtClean="0"/>
              <a:t>2026-06-22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A57FE9F-285F-49EC-B43F-05FB52F4EE3F}" type="slidenum">
              <a:rPr lang="en-CA" smtClean="0"/>
              <a:t>‹#›</a:t>
            </a:fld>
            <a:endParaRPr lang="en-CA"/>
          </a:p>
        </p:txBody>
      </p:sp>
    </p:spTree>
    <p:extLst>
      <p:ext uri="{BB962C8B-B14F-4D97-AF65-F5344CB8AC3E}">
        <p14:creationId xmlns:p14="http://schemas.microsoft.com/office/powerpoint/2010/main" val="1599886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E06969-6537-4129-B0A3-DBE64629755D}" type="datetimeFigureOut">
              <a:rPr lang="en-CA" smtClean="0"/>
              <a:t>2026-06-22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A57FE9F-285F-49EC-B43F-05FB52F4EE3F}" type="slidenum">
              <a:rPr lang="en-CA" smtClean="0"/>
              <a:t>‹#›</a:t>
            </a:fld>
            <a:endParaRPr lang="en-CA"/>
          </a:p>
        </p:txBody>
      </p:sp>
    </p:spTree>
    <p:extLst>
      <p:ext uri="{BB962C8B-B14F-4D97-AF65-F5344CB8AC3E}">
        <p14:creationId xmlns:p14="http://schemas.microsoft.com/office/powerpoint/2010/main" val="555832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E06969-6537-4129-B0A3-DBE64629755D}" type="datetimeFigureOut">
              <a:rPr lang="en-CA" smtClean="0"/>
              <a:t>2026-06-22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A57FE9F-285F-49EC-B43F-05FB52F4EE3F}" type="slidenum">
              <a:rPr lang="en-CA" smtClean="0"/>
              <a:t>‹#›</a:t>
            </a:fld>
            <a:endParaRPr lang="en-CA"/>
          </a:p>
        </p:txBody>
      </p:sp>
    </p:spTree>
    <p:extLst>
      <p:ext uri="{BB962C8B-B14F-4D97-AF65-F5344CB8AC3E}">
        <p14:creationId xmlns:p14="http://schemas.microsoft.com/office/powerpoint/2010/main" val="1099432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E06969-6537-4129-B0A3-DBE64629755D}" type="datetimeFigureOut">
              <a:rPr lang="en-CA" smtClean="0"/>
              <a:t>2026-06-22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A57FE9F-285F-49EC-B43F-05FB52F4EE3F}" type="slidenum">
              <a:rPr lang="en-CA" smtClean="0"/>
              <a:t>‹#›</a:t>
            </a:fld>
            <a:endParaRPr lang="en-CA"/>
          </a:p>
        </p:txBody>
      </p:sp>
    </p:spTree>
    <p:extLst>
      <p:ext uri="{BB962C8B-B14F-4D97-AF65-F5344CB8AC3E}">
        <p14:creationId xmlns:p14="http://schemas.microsoft.com/office/powerpoint/2010/main" val="2898148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E06969-6537-4129-B0A3-DBE64629755D}" type="datetimeFigureOut">
              <a:rPr lang="en-CA" smtClean="0"/>
              <a:t>2026-06-22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A57FE9F-285F-49EC-B43F-05FB52F4EE3F}" type="slidenum">
              <a:rPr lang="en-CA" smtClean="0"/>
              <a:t>‹#›</a:t>
            </a:fld>
            <a:endParaRPr lang="en-CA"/>
          </a:p>
        </p:txBody>
      </p:sp>
    </p:spTree>
    <p:extLst>
      <p:ext uri="{BB962C8B-B14F-4D97-AF65-F5344CB8AC3E}">
        <p14:creationId xmlns:p14="http://schemas.microsoft.com/office/powerpoint/2010/main" val="3687666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E06969-6537-4129-B0A3-DBE64629755D}" type="datetimeFigureOut">
              <a:rPr lang="en-CA" smtClean="0"/>
              <a:t>2026-06-22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A57FE9F-285F-49EC-B43F-05FB52F4EE3F}" type="slidenum">
              <a:rPr lang="en-CA" smtClean="0"/>
              <a:t>‹#›</a:t>
            </a:fld>
            <a:endParaRPr lang="en-CA"/>
          </a:p>
        </p:txBody>
      </p:sp>
    </p:spTree>
    <p:extLst>
      <p:ext uri="{BB962C8B-B14F-4D97-AF65-F5344CB8AC3E}">
        <p14:creationId xmlns:p14="http://schemas.microsoft.com/office/powerpoint/2010/main" val="256536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5E06969-6537-4129-B0A3-DBE64629755D}" type="datetimeFigureOut">
              <a:rPr lang="en-CA" smtClean="0"/>
              <a:t>2026-06-22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1A57FE9F-285F-49EC-B43F-05FB52F4EE3F}" type="slidenum">
              <a:rPr lang="en-CA" smtClean="0"/>
              <a:t>‹#›</a:t>
            </a:fld>
            <a:endParaRPr lang="en-CA"/>
          </a:p>
        </p:txBody>
      </p:sp>
    </p:spTree>
    <p:extLst>
      <p:ext uri="{BB962C8B-B14F-4D97-AF65-F5344CB8AC3E}">
        <p14:creationId xmlns:p14="http://schemas.microsoft.com/office/powerpoint/2010/main" val="1804679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5E06969-6537-4129-B0A3-DBE64629755D}" type="datetimeFigureOut">
              <a:rPr lang="en-CA" smtClean="0"/>
              <a:t>2026-06-22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1A57FE9F-285F-49EC-B43F-05FB52F4EE3F}" type="slidenum">
              <a:rPr lang="en-CA" smtClean="0"/>
              <a:t>‹#›</a:t>
            </a:fld>
            <a:endParaRPr lang="en-CA"/>
          </a:p>
        </p:txBody>
      </p:sp>
    </p:spTree>
    <p:extLst>
      <p:ext uri="{BB962C8B-B14F-4D97-AF65-F5344CB8AC3E}">
        <p14:creationId xmlns:p14="http://schemas.microsoft.com/office/powerpoint/2010/main" val="796326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E06969-6537-4129-B0A3-DBE64629755D}" type="datetimeFigureOut">
              <a:rPr lang="en-CA" smtClean="0"/>
              <a:t>2026-06-22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1A57FE9F-285F-49EC-B43F-05FB52F4EE3F}" type="slidenum">
              <a:rPr lang="en-CA" smtClean="0"/>
              <a:t>‹#›</a:t>
            </a:fld>
            <a:endParaRPr lang="en-CA"/>
          </a:p>
        </p:txBody>
      </p:sp>
    </p:spTree>
    <p:extLst>
      <p:ext uri="{BB962C8B-B14F-4D97-AF65-F5344CB8AC3E}">
        <p14:creationId xmlns:p14="http://schemas.microsoft.com/office/powerpoint/2010/main" val="1127462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E06969-6537-4129-B0A3-DBE64629755D}" type="datetimeFigureOut">
              <a:rPr lang="en-CA" smtClean="0"/>
              <a:t>2026-06-22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A57FE9F-285F-49EC-B43F-05FB52F4EE3F}" type="slidenum">
              <a:rPr lang="en-CA" smtClean="0"/>
              <a:t>‹#›</a:t>
            </a:fld>
            <a:endParaRPr lang="en-CA"/>
          </a:p>
        </p:txBody>
      </p:sp>
    </p:spTree>
    <p:extLst>
      <p:ext uri="{BB962C8B-B14F-4D97-AF65-F5344CB8AC3E}">
        <p14:creationId xmlns:p14="http://schemas.microsoft.com/office/powerpoint/2010/main" val="1826018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E06969-6537-4129-B0A3-DBE64629755D}" type="datetimeFigureOut">
              <a:rPr lang="en-CA" smtClean="0"/>
              <a:t>2026-06-22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A57FE9F-285F-49EC-B43F-05FB52F4EE3F}" type="slidenum">
              <a:rPr lang="en-CA" smtClean="0"/>
              <a:t>‹#›</a:t>
            </a:fld>
            <a:endParaRPr lang="en-CA"/>
          </a:p>
        </p:txBody>
      </p:sp>
    </p:spTree>
    <p:extLst>
      <p:ext uri="{BB962C8B-B14F-4D97-AF65-F5344CB8AC3E}">
        <p14:creationId xmlns:p14="http://schemas.microsoft.com/office/powerpoint/2010/main" val="2306978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5E06969-6537-4129-B0A3-DBE64629755D}" type="datetimeFigureOut">
              <a:rPr lang="en-CA" smtClean="0"/>
              <a:t>2026-06-22</a:t>
            </a:fld>
            <a:endParaRPr lang="en-CA"/>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A57FE9F-285F-49EC-B43F-05FB52F4EE3F}" type="slidenum">
              <a:rPr lang="en-CA" smtClean="0"/>
              <a:t>‹#›</a:t>
            </a:fld>
            <a:endParaRPr lang="en-CA"/>
          </a:p>
        </p:txBody>
      </p:sp>
    </p:spTree>
    <p:extLst>
      <p:ext uri="{BB962C8B-B14F-4D97-AF65-F5344CB8AC3E}">
        <p14:creationId xmlns:p14="http://schemas.microsoft.com/office/powerpoint/2010/main" val="38554176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Freeform: Shape 54">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7" name="Rectangle 56">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2" y="1914808"/>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0450426C-BAC4-B997-1FB6-3D5C0DB677CD}"/>
              </a:ext>
            </a:extLst>
          </p:cNvPr>
          <p:cNvSpPr>
            <a:spLocks noGrp="1"/>
          </p:cNvSpPr>
          <p:nvPr>
            <p:ph type="title"/>
          </p:nvPr>
        </p:nvSpPr>
        <p:spPr>
          <a:xfrm>
            <a:off x="230956" y="1843897"/>
            <a:ext cx="2566445" cy="2501979"/>
          </a:xfrm>
        </p:spPr>
        <p:txBody>
          <a:bodyPr anchor="b">
            <a:normAutofit fontScale="90000"/>
          </a:bodyPr>
          <a:lstStyle/>
          <a:p>
            <a:pPr algn="r"/>
            <a:r>
              <a:rPr lang="en-CA" sz="3600" b="1" dirty="0">
                <a:solidFill>
                  <a:srgbClr val="FFFFFF"/>
                </a:solidFill>
              </a:rPr>
              <a:t>Eastern Shore Minor Hockey Association</a:t>
            </a:r>
            <a:br>
              <a:rPr lang="en-CA" sz="2200" b="1" dirty="0">
                <a:solidFill>
                  <a:srgbClr val="FFFFFF"/>
                </a:solidFill>
              </a:rPr>
            </a:br>
            <a:br>
              <a:rPr lang="en-CA" sz="2200" b="1" dirty="0">
                <a:solidFill>
                  <a:srgbClr val="FFFFFF"/>
                </a:solidFill>
              </a:rPr>
            </a:br>
            <a:r>
              <a:rPr lang="en-CA" sz="2700" b="1" dirty="0">
                <a:solidFill>
                  <a:srgbClr val="FFFFFF"/>
                </a:solidFill>
              </a:rPr>
              <a:t>Annual General Meeting  </a:t>
            </a:r>
            <a:br>
              <a:rPr lang="en-CA" sz="2200" b="1" dirty="0">
                <a:solidFill>
                  <a:srgbClr val="FFFFFF"/>
                </a:solidFill>
              </a:rPr>
            </a:br>
            <a:br>
              <a:rPr lang="en-CA" sz="2200" b="1" dirty="0">
                <a:solidFill>
                  <a:srgbClr val="FFFFFF"/>
                </a:solidFill>
              </a:rPr>
            </a:br>
            <a:r>
              <a:rPr lang="en-CA" sz="2200" b="1" dirty="0">
                <a:solidFill>
                  <a:srgbClr val="FFFFFF"/>
                </a:solidFill>
              </a:rPr>
              <a:t>June 1, 2026, 7pm, ESRC</a:t>
            </a:r>
            <a:br>
              <a:rPr lang="en-CA" sz="2200" b="1" dirty="0">
                <a:solidFill>
                  <a:srgbClr val="FFFFFF"/>
                </a:solidFill>
              </a:rPr>
            </a:br>
            <a:endParaRPr lang="en-CA" sz="2200" b="1" dirty="0">
              <a:solidFill>
                <a:srgbClr val="FFFFFF"/>
              </a:solidFill>
            </a:endParaRPr>
          </a:p>
        </p:txBody>
      </p:sp>
      <p:graphicFrame>
        <p:nvGraphicFramePr>
          <p:cNvPr id="42" name="Content Placeholder 4">
            <a:extLst>
              <a:ext uri="{FF2B5EF4-FFF2-40B4-BE49-F238E27FC236}">
                <a16:creationId xmlns:a16="http://schemas.microsoft.com/office/drawing/2014/main" id="{E0D80467-7FCF-C1F1-BB55-2C957B693D3F}"/>
              </a:ext>
            </a:extLst>
          </p:cNvPr>
          <p:cNvGraphicFramePr>
            <a:graphicFrameLocks noGrp="1"/>
          </p:cNvGraphicFramePr>
          <p:nvPr>
            <p:ph idx="1"/>
            <p:extLst>
              <p:ext uri="{D42A27DB-BD31-4B8C-83A1-F6EECF244321}">
                <p14:modId xmlns:p14="http://schemas.microsoft.com/office/powerpoint/2010/main" val="2195681548"/>
              </p:ext>
            </p:extLst>
          </p:nvPr>
        </p:nvGraphicFramePr>
        <p:xfrm>
          <a:off x="3678789" y="750440"/>
          <a:ext cx="5000124"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366325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FB73B08-055B-FC47-BD20-0AADFBFF5D9C}"/>
              </a:ext>
            </a:extLst>
          </p:cNvPr>
          <p:cNvSpPr>
            <a:spLocks noGrp="1"/>
          </p:cNvSpPr>
          <p:nvPr>
            <p:ph type="title"/>
          </p:nvPr>
        </p:nvSpPr>
        <p:spPr>
          <a:xfrm>
            <a:off x="1028699" y="294538"/>
            <a:ext cx="7421963" cy="1033669"/>
          </a:xfrm>
        </p:spPr>
        <p:txBody>
          <a:bodyPr>
            <a:normAutofit/>
          </a:bodyPr>
          <a:lstStyle/>
          <a:p>
            <a:br>
              <a:rPr lang="en-CA" sz="3200" dirty="0">
                <a:solidFill>
                  <a:srgbClr val="FFFFFF"/>
                </a:solidFill>
              </a:rPr>
            </a:br>
            <a:r>
              <a:rPr lang="en-CA" sz="3200" dirty="0">
                <a:solidFill>
                  <a:srgbClr val="FFFFFF"/>
                </a:solidFill>
              </a:rPr>
              <a:t>House Tournament</a:t>
            </a:r>
          </a:p>
        </p:txBody>
      </p:sp>
      <p:sp>
        <p:nvSpPr>
          <p:cNvPr id="3" name="Content Placeholder 2">
            <a:extLst>
              <a:ext uri="{FF2B5EF4-FFF2-40B4-BE49-F238E27FC236}">
                <a16:creationId xmlns:a16="http://schemas.microsoft.com/office/drawing/2014/main" id="{F679AFB4-9AED-7674-7434-D46A67DFD7BE}"/>
              </a:ext>
            </a:extLst>
          </p:cNvPr>
          <p:cNvSpPr>
            <a:spLocks noGrp="1"/>
          </p:cNvSpPr>
          <p:nvPr>
            <p:ph idx="1"/>
          </p:nvPr>
        </p:nvSpPr>
        <p:spPr>
          <a:xfrm>
            <a:off x="1028699" y="2318197"/>
            <a:ext cx="7293023" cy="3683358"/>
          </a:xfrm>
        </p:spPr>
        <p:txBody>
          <a:bodyPr anchor="ctr">
            <a:normAutofit fontScale="25000" lnSpcReduction="20000"/>
          </a:bodyPr>
          <a:lstStyle/>
          <a:p>
            <a:pPr fontAlgn="base"/>
            <a:r>
              <a:rPr lang="en-US" sz="4800" b="1" dirty="0"/>
              <a:t>Teams and Games:</a:t>
            </a:r>
          </a:p>
          <a:p>
            <a:pPr fontAlgn="base"/>
            <a:r>
              <a:rPr lang="en-US" dirty="0"/>
              <a:t>March 23-29 - U11 and U13</a:t>
            </a:r>
          </a:p>
          <a:p>
            <a:pPr fontAlgn="base"/>
            <a:r>
              <a:rPr lang="en-US" dirty="0"/>
              <a:t>March 30-April 5 - U15 and U18</a:t>
            </a:r>
          </a:p>
          <a:p>
            <a:pPr fontAlgn="base"/>
            <a:r>
              <a:rPr lang="en-US" dirty="0"/>
              <a:t>80 Games in total (20 at each age level - U11, U13, U15, U18)</a:t>
            </a:r>
          </a:p>
          <a:p>
            <a:pPr fontAlgn="base"/>
            <a:r>
              <a:rPr lang="en-US" dirty="0"/>
              <a:t>32 Total teams</a:t>
            </a:r>
          </a:p>
          <a:p>
            <a:pPr fontAlgn="base"/>
            <a:r>
              <a:rPr lang="en-US" dirty="0"/>
              <a:t>U15 proved the most difficult level to get teams</a:t>
            </a:r>
          </a:p>
          <a:p>
            <a:pPr fontAlgn="base"/>
            <a:r>
              <a:rPr lang="en-US" dirty="0"/>
              <a:t>Many travel teams this year - 2 at U13, 1 at U15 and 4 at U18.</a:t>
            </a:r>
          </a:p>
          <a:p>
            <a:pPr fontAlgn="base"/>
            <a:r>
              <a:rPr lang="en-US" dirty="0"/>
              <a:t>Home teams at U11 took Silver (Black Team) and Bronze (Gold Team) in the 'A' pool</a:t>
            </a:r>
          </a:p>
          <a:p>
            <a:pPr fontAlgn="base"/>
            <a:r>
              <a:rPr lang="en-US" dirty="0"/>
              <a:t>Home team at U13 took 4th place in the 'B' pool</a:t>
            </a:r>
          </a:p>
          <a:p>
            <a:pPr fontAlgn="base"/>
            <a:r>
              <a:rPr lang="en-US" dirty="0"/>
              <a:t>Home team at U15 took the Gold in the 'B' pool</a:t>
            </a:r>
          </a:p>
          <a:p>
            <a:pPr fontAlgn="base"/>
            <a:r>
              <a:rPr lang="en-US" dirty="0"/>
              <a:t>No home team at U18  - Cole Harbour Red took Gold in 'A' pool and Cape Breton County Islanders took Gold in the 'B' Pool</a:t>
            </a:r>
          </a:p>
          <a:p>
            <a:pPr fontAlgn="base"/>
            <a:r>
              <a:rPr lang="en-US" sz="4800" b="1" dirty="0"/>
              <a:t>Financials:</a:t>
            </a:r>
          </a:p>
          <a:p>
            <a:pPr fontAlgn="base"/>
            <a:r>
              <a:rPr lang="en-US" dirty="0"/>
              <a:t>Registration Fee was $1150 per team (28 teams paid, 4 home teams with free registration)</a:t>
            </a:r>
          </a:p>
          <a:p>
            <a:pPr fontAlgn="base"/>
            <a:r>
              <a:rPr lang="en-US" dirty="0"/>
              <a:t>Sponsorships - approximately $6500</a:t>
            </a:r>
          </a:p>
          <a:p>
            <a:pPr fontAlgn="base"/>
            <a:r>
              <a:rPr lang="en-US" dirty="0"/>
              <a:t>Apparel - brought in just under $1000</a:t>
            </a:r>
          </a:p>
          <a:p>
            <a:pPr fontAlgn="base"/>
            <a:r>
              <a:rPr lang="en-US" dirty="0" err="1"/>
              <a:t>Pete'Za</a:t>
            </a:r>
            <a:r>
              <a:rPr lang="en-US" dirty="0"/>
              <a:t> fundraiser was a HUGE help in raising funds this year - brought in over $1800</a:t>
            </a:r>
          </a:p>
          <a:p>
            <a:pPr fontAlgn="base"/>
            <a:r>
              <a:rPr lang="en-US" dirty="0"/>
              <a:t>Tournament Raffles &amp; 50/50 and Donations brought in almost $4500</a:t>
            </a:r>
          </a:p>
          <a:p>
            <a:pPr fontAlgn="base"/>
            <a:r>
              <a:rPr lang="en-US" dirty="0"/>
              <a:t>All expenses have been paid and the account is sitting at just over $7600</a:t>
            </a:r>
          </a:p>
          <a:p>
            <a:endParaRPr lang="en-CA" sz="1700" dirty="0"/>
          </a:p>
        </p:txBody>
      </p:sp>
    </p:spTree>
    <p:extLst>
      <p:ext uri="{BB962C8B-B14F-4D97-AF65-F5344CB8AC3E}">
        <p14:creationId xmlns:p14="http://schemas.microsoft.com/office/powerpoint/2010/main" val="41519063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1DEFD7-2F5B-62CA-5800-DD2C43015E3C}"/>
              </a:ext>
            </a:extLst>
          </p:cNvPr>
          <p:cNvSpPr>
            <a:spLocks noGrp="1"/>
          </p:cNvSpPr>
          <p:nvPr>
            <p:ph type="title"/>
          </p:nvPr>
        </p:nvSpPr>
        <p:spPr>
          <a:xfrm>
            <a:off x="1028699" y="294538"/>
            <a:ext cx="7421963" cy="1033669"/>
          </a:xfrm>
        </p:spPr>
        <p:txBody>
          <a:bodyPr>
            <a:normAutofit/>
          </a:bodyPr>
          <a:lstStyle/>
          <a:p>
            <a:r>
              <a:rPr lang="en-CA" sz="3200" dirty="0">
                <a:solidFill>
                  <a:srgbClr val="FFFFFF"/>
                </a:solidFill>
              </a:rPr>
              <a:t>FINANCIALS</a:t>
            </a:r>
            <a:br>
              <a:rPr lang="en-CA" sz="3200" dirty="0">
                <a:solidFill>
                  <a:srgbClr val="FFFFFF"/>
                </a:solidFill>
              </a:rPr>
            </a:br>
            <a:r>
              <a:rPr lang="en-CA" sz="3200" dirty="0">
                <a:solidFill>
                  <a:srgbClr val="FFFFFF"/>
                </a:solidFill>
              </a:rPr>
              <a:t>U7 Jamboree – </a:t>
            </a:r>
            <a:r>
              <a:rPr lang="en-CA" sz="2400" dirty="0">
                <a:solidFill>
                  <a:srgbClr val="FFFFFF"/>
                </a:solidFill>
              </a:rPr>
              <a:t>Victoria Meldrum-Young</a:t>
            </a:r>
            <a:endParaRPr lang="en-CA" sz="3200" dirty="0">
              <a:solidFill>
                <a:srgbClr val="FFFFFF"/>
              </a:solidFill>
            </a:endParaRPr>
          </a:p>
        </p:txBody>
      </p:sp>
      <p:pic>
        <p:nvPicPr>
          <p:cNvPr id="4" name="Picture 3">
            <a:extLst>
              <a:ext uri="{FF2B5EF4-FFF2-40B4-BE49-F238E27FC236}">
                <a16:creationId xmlns:a16="http://schemas.microsoft.com/office/drawing/2014/main" id="{EE4F0074-6547-29FA-F73C-4169A6F4C5A8}"/>
              </a:ext>
            </a:extLst>
          </p:cNvPr>
          <p:cNvPicPr>
            <a:picLocks noChangeAspect="1"/>
          </p:cNvPicPr>
          <p:nvPr/>
        </p:nvPicPr>
        <p:blipFill>
          <a:blip r:embed="rId2"/>
          <a:stretch>
            <a:fillRect/>
          </a:stretch>
        </p:blipFill>
        <p:spPr>
          <a:xfrm>
            <a:off x="953239" y="1666487"/>
            <a:ext cx="3396340" cy="5170428"/>
          </a:xfrm>
          <a:prstGeom prst="rect">
            <a:avLst/>
          </a:prstGeom>
        </p:spPr>
      </p:pic>
      <p:pic>
        <p:nvPicPr>
          <p:cNvPr id="9" name="Picture 8">
            <a:extLst>
              <a:ext uri="{FF2B5EF4-FFF2-40B4-BE49-F238E27FC236}">
                <a16:creationId xmlns:a16="http://schemas.microsoft.com/office/drawing/2014/main" id="{508D5DC8-FAE6-3AA8-516F-79B4E99F16B3}"/>
              </a:ext>
            </a:extLst>
          </p:cNvPr>
          <p:cNvPicPr>
            <a:picLocks noChangeAspect="1"/>
          </p:cNvPicPr>
          <p:nvPr/>
        </p:nvPicPr>
        <p:blipFill>
          <a:blip r:embed="rId3"/>
          <a:stretch>
            <a:fillRect/>
          </a:stretch>
        </p:blipFill>
        <p:spPr>
          <a:xfrm>
            <a:off x="4943288" y="1939940"/>
            <a:ext cx="3607003" cy="4623522"/>
          </a:xfrm>
          <a:prstGeom prst="rect">
            <a:avLst/>
          </a:prstGeom>
        </p:spPr>
      </p:pic>
    </p:spTree>
    <p:extLst>
      <p:ext uri="{BB962C8B-B14F-4D97-AF65-F5344CB8AC3E}">
        <p14:creationId xmlns:p14="http://schemas.microsoft.com/office/powerpoint/2010/main" val="4041688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35C5DB9-5787-8C40-DDA0-26E3904C0D5E}"/>
              </a:ext>
            </a:extLst>
          </p:cNvPr>
          <p:cNvSpPr>
            <a:spLocks noGrp="1"/>
          </p:cNvSpPr>
          <p:nvPr>
            <p:ph type="title"/>
          </p:nvPr>
        </p:nvSpPr>
        <p:spPr>
          <a:xfrm>
            <a:off x="1028699" y="294538"/>
            <a:ext cx="7421963" cy="1033669"/>
          </a:xfrm>
        </p:spPr>
        <p:txBody>
          <a:bodyPr>
            <a:normAutofit/>
          </a:bodyPr>
          <a:lstStyle/>
          <a:p>
            <a:r>
              <a:rPr lang="en-CA" sz="3200" dirty="0">
                <a:solidFill>
                  <a:srgbClr val="FFFFFF"/>
                </a:solidFill>
              </a:rPr>
              <a:t>Budget Coordinator Report</a:t>
            </a:r>
            <a:br>
              <a:rPr lang="en-CA" sz="3200" dirty="0">
                <a:solidFill>
                  <a:srgbClr val="FFFFFF"/>
                </a:solidFill>
              </a:rPr>
            </a:br>
            <a:r>
              <a:rPr lang="en-CA" sz="2400" dirty="0">
                <a:solidFill>
                  <a:srgbClr val="FFFFFF"/>
                </a:solidFill>
              </a:rPr>
              <a:t>- Sheryl Delaney</a:t>
            </a:r>
            <a:endParaRPr lang="en-CA" sz="3200" dirty="0">
              <a:solidFill>
                <a:srgbClr val="FFFFFF"/>
              </a:solidFill>
            </a:endParaRPr>
          </a:p>
        </p:txBody>
      </p:sp>
      <p:pic>
        <p:nvPicPr>
          <p:cNvPr id="11" name="Picture 10">
            <a:extLst>
              <a:ext uri="{FF2B5EF4-FFF2-40B4-BE49-F238E27FC236}">
                <a16:creationId xmlns:a16="http://schemas.microsoft.com/office/drawing/2014/main" id="{79E71FA5-69DD-6828-6867-772C2D88F899}"/>
              </a:ext>
            </a:extLst>
          </p:cNvPr>
          <p:cNvPicPr>
            <a:picLocks noChangeAspect="1"/>
          </p:cNvPicPr>
          <p:nvPr/>
        </p:nvPicPr>
        <p:blipFill>
          <a:blip r:embed="rId2"/>
          <a:stretch>
            <a:fillRect/>
          </a:stretch>
        </p:blipFill>
        <p:spPr>
          <a:xfrm>
            <a:off x="357781" y="1891970"/>
            <a:ext cx="8092881" cy="3893637"/>
          </a:xfrm>
          <a:prstGeom prst="rect">
            <a:avLst/>
          </a:prstGeom>
        </p:spPr>
      </p:pic>
      <p:sp>
        <p:nvSpPr>
          <p:cNvPr id="4" name="TextBox 3">
            <a:extLst>
              <a:ext uri="{FF2B5EF4-FFF2-40B4-BE49-F238E27FC236}">
                <a16:creationId xmlns:a16="http://schemas.microsoft.com/office/drawing/2014/main" id="{58830906-585F-6849-95FE-5E5A79B60EE0}"/>
              </a:ext>
            </a:extLst>
          </p:cNvPr>
          <p:cNvSpPr txBox="1"/>
          <p:nvPr/>
        </p:nvSpPr>
        <p:spPr>
          <a:xfrm>
            <a:off x="522593" y="6019771"/>
            <a:ext cx="7763256" cy="646331"/>
          </a:xfrm>
          <a:prstGeom prst="rect">
            <a:avLst/>
          </a:prstGeom>
          <a:noFill/>
        </p:spPr>
        <p:txBody>
          <a:bodyPr wrap="square" rtlCol="0">
            <a:spAutoFit/>
          </a:bodyPr>
          <a:lstStyle/>
          <a:p>
            <a:r>
              <a:rPr lang="en-US" dirty="0"/>
              <a:t>ESMH modified hotel fundraising rules this season to allow each player to fundraise for hotel expenses</a:t>
            </a:r>
          </a:p>
        </p:txBody>
      </p:sp>
    </p:spTree>
    <p:extLst>
      <p:ext uri="{BB962C8B-B14F-4D97-AF65-F5344CB8AC3E}">
        <p14:creationId xmlns:p14="http://schemas.microsoft.com/office/powerpoint/2010/main" val="5769385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40DF8CF-5740-90A6-A6FC-FC5A654FE647}"/>
              </a:ext>
            </a:extLst>
          </p:cNvPr>
          <p:cNvSpPr>
            <a:spLocks noGrp="1"/>
          </p:cNvSpPr>
          <p:nvPr>
            <p:ph type="title"/>
          </p:nvPr>
        </p:nvSpPr>
        <p:spPr>
          <a:xfrm>
            <a:off x="1028699" y="294538"/>
            <a:ext cx="7421963" cy="1033669"/>
          </a:xfrm>
        </p:spPr>
        <p:txBody>
          <a:bodyPr>
            <a:normAutofit/>
          </a:bodyPr>
          <a:lstStyle/>
          <a:p>
            <a:r>
              <a:rPr lang="en-CA" sz="3200" dirty="0">
                <a:solidFill>
                  <a:srgbClr val="FFFFFF"/>
                </a:solidFill>
              </a:rPr>
              <a:t>Registrar Report – Participants</a:t>
            </a:r>
            <a:br>
              <a:rPr lang="en-CA" sz="3200" dirty="0">
                <a:solidFill>
                  <a:srgbClr val="FFFFFF"/>
                </a:solidFill>
              </a:rPr>
            </a:br>
            <a:r>
              <a:rPr lang="en-CA" sz="2400" dirty="0">
                <a:solidFill>
                  <a:srgbClr val="FFFFFF"/>
                </a:solidFill>
              </a:rPr>
              <a:t>- Janet Boutilier</a:t>
            </a:r>
            <a:endParaRPr lang="en-CA" sz="3200" dirty="0">
              <a:solidFill>
                <a:srgbClr val="FFFFFF"/>
              </a:solidFill>
            </a:endParaRPr>
          </a:p>
        </p:txBody>
      </p:sp>
      <p:graphicFrame>
        <p:nvGraphicFramePr>
          <p:cNvPr id="4" name="Table 2">
            <a:extLst>
              <a:ext uri="{FF2B5EF4-FFF2-40B4-BE49-F238E27FC236}">
                <a16:creationId xmlns:a16="http://schemas.microsoft.com/office/drawing/2014/main" id="{3D7A4BE6-F4D7-7F5B-8671-751589642AD7}"/>
              </a:ext>
            </a:extLst>
          </p:cNvPr>
          <p:cNvGraphicFramePr>
            <a:graphicFrameLocks noGrp="1"/>
          </p:cNvGraphicFramePr>
          <p:nvPr>
            <p:extLst>
              <p:ext uri="{D42A27DB-BD31-4B8C-83A1-F6EECF244321}">
                <p14:modId xmlns:p14="http://schemas.microsoft.com/office/powerpoint/2010/main" val="2278731384"/>
              </p:ext>
            </p:extLst>
          </p:nvPr>
        </p:nvGraphicFramePr>
        <p:xfrm>
          <a:off x="1383955" y="2121932"/>
          <a:ext cx="6095992" cy="2468880"/>
        </p:xfrm>
        <a:graphic>
          <a:graphicData uri="http://schemas.openxmlformats.org/drawingml/2006/table">
            <a:tbl>
              <a:tblPr firstRow="1" bandRow="1">
                <a:effectLst/>
                <a:tableStyleId>{5C22544A-7EE6-4342-B048-85BDC9FD1C3A}</a:tableStyleId>
              </a:tblPr>
              <a:tblGrid>
                <a:gridCol w="1523998">
                  <a:extLst>
                    <a:ext uri="{9D8B030D-6E8A-4147-A177-3AD203B41FA5}">
                      <a16:colId xmlns:a16="http://schemas.microsoft.com/office/drawing/2014/main" val="3094898558"/>
                    </a:ext>
                  </a:extLst>
                </a:gridCol>
                <a:gridCol w="1523998">
                  <a:extLst>
                    <a:ext uri="{9D8B030D-6E8A-4147-A177-3AD203B41FA5}">
                      <a16:colId xmlns:a16="http://schemas.microsoft.com/office/drawing/2014/main" val="2045753515"/>
                    </a:ext>
                  </a:extLst>
                </a:gridCol>
                <a:gridCol w="1523998">
                  <a:extLst>
                    <a:ext uri="{9D8B030D-6E8A-4147-A177-3AD203B41FA5}">
                      <a16:colId xmlns:a16="http://schemas.microsoft.com/office/drawing/2014/main" val="3481247185"/>
                    </a:ext>
                  </a:extLst>
                </a:gridCol>
                <a:gridCol w="1523998">
                  <a:extLst>
                    <a:ext uri="{9D8B030D-6E8A-4147-A177-3AD203B41FA5}">
                      <a16:colId xmlns:a16="http://schemas.microsoft.com/office/drawing/2014/main" val="1962440290"/>
                    </a:ext>
                  </a:extLst>
                </a:gridCol>
              </a:tblGrid>
              <a:tr h="278133">
                <a:tc>
                  <a:txBody>
                    <a:bodyPr/>
                    <a:lstStyle/>
                    <a:p>
                      <a:pPr lvl="0"/>
                      <a:r>
                        <a:rPr lang="en-US" sz="1400"/>
                        <a:t>GROUP</a:t>
                      </a:r>
                      <a:endParaRPr lang="en-CA" sz="1400"/>
                    </a:p>
                  </a:txBody>
                  <a:tcPr marL="68580" marR="68580" marT="34290" marB="34290"/>
                </a:tc>
                <a:tc>
                  <a:txBody>
                    <a:bodyPr/>
                    <a:lstStyle/>
                    <a:p>
                      <a:pPr lvl="0"/>
                      <a:r>
                        <a:rPr lang="en-US" sz="1400"/>
                        <a:t># PARTICIPANTS</a:t>
                      </a:r>
                      <a:endParaRPr lang="en-CA" sz="1400"/>
                    </a:p>
                  </a:txBody>
                  <a:tcPr marL="68580" marR="68580" marT="34290" marB="34290"/>
                </a:tc>
                <a:tc>
                  <a:txBody>
                    <a:bodyPr/>
                    <a:lstStyle/>
                    <a:p>
                      <a:pPr lvl="0"/>
                      <a:r>
                        <a:rPr lang="en-US" sz="1400"/>
                        <a:t># TEAMS</a:t>
                      </a:r>
                      <a:endParaRPr lang="en-CA" sz="1400"/>
                    </a:p>
                  </a:txBody>
                  <a:tcPr marL="68580" marR="68580" marT="34290" marB="34290"/>
                </a:tc>
                <a:tc>
                  <a:txBody>
                    <a:bodyPr/>
                    <a:lstStyle/>
                    <a:p>
                      <a:pPr lvl="0"/>
                      <a:r>
                        <a:rPr lang="en-US" sz="1400"/>
                        <a:t>CHANGE 2024/25</a:t>
                      </a:r>
                      <a:endParaRPr lang="en-CA" sz="1400"/>
                    </a:p>
                  </a:txBody>
                  <a:tcPr marL="68580" marR="68580" marT="34290" marB="34290"/>
                </a:tc>
                <a:extLst>
                  <a:ext uri="{0D108BD9-81ED-4DB2-BD59-A6C34878D82A}">
                    <a16:rowId xmlns:a16="http://schemas.microsoft.com/office/drawing/2014/main" val="440736752"/>
                  </a:ext>
                </a:extLst>
              </a:tr>
              <a:tr h="278133">
                <a:tc>
                  <a:txBody>
                    <a:bodyPr/>
                    <a:lstStyle/>
                    <a:p>
                      <a:pPr lvl="0"/>
                      <a:r>
                        <a:rPr lang="en-US" sz="1400"/>
                        <a:t>U7</a:t>
                      </a:r>
                      <a:endParaRPr lang="en-CA" sz="1400"/>
                    </a:p>
                  </a:txBody>
                  <a:tcPr marL="68580" marR="68580" marT="34290" marB="34290"/>
                </a:tc>
                <a:tc>
                  <a:txBody>
                    <a:bodyPr/>
                    <a:lstStyle/>
                    <a:p>
                      <a:pPr lvl="0"/>
                      <a:r>
                        <a:rPr lang="en-US" sz="1400"/>
                        <a:t>95</a:t>
                      </a:r>
                      <a:endParaRPr lang="en-CA" sz="1400"/>
                    </a:p>
                  </a:txBody>
                  <a:tcPr marL="68580" marR="68580" marT="34290" marB="34290"/>
                </a:tc>
                <a:tc>
                  <a:txBody>
                    <a:bodyPr/>
                    <a:lstStyle/>
                    <a:p>
                      <a:pPr lvl="0"/>
                      <a:r>
                        <a:rPr lang="en-US" sz="1400"/>
                        <a:t>3</a:t>
                      </a:r>
                      <a:endParaRPr lang="en-CA" sz="1400"/>
                    </a:p>
                  </a:txBody>
                  <a:tcPr marL="68580" marR="68580" marT="34290" marB="34290"/>
                </a:tc>
                <a:tc>
                  <a:txBody>
                    <a:bodyPr/>
                    <a:lstStyle/>
                    <a:p>
                      <a:pPr lvl="0"/>
                      <a:r>
                        <a:rPr lang="en-US" sz="1400"/>
                        <a:t>+11</a:t>
                      </a:r>
                      <a:endParaRPr lang="en-CA" sz="1400"/>
                    </a:p>
                  </a:txBody>
                  <a:tcPr marL="68580" marR="68580" marT="34290" marB="34290"/>
                </a:tc>
                <a:extLst>
                  <a:ext uri="{0D108BD9-81ED-4DB2-BD59-A6C34878D82A}">
                    <a16:rowId xmlns:a16="http://schemas.microsoft.com/office/drawing/2014/main" val="2301405049"/>
                  </a:ext>
                </a:extLst>
              </a:tr>
              <a:tr h="278133">
                <a:tc>
                  <a:txBody>
                    <a:bodyPr/>
                    <a:lstStyle/>
                    <a:p>
                      <a:pPr lvl="0"/>
                      <a:r>
                        <a:rPr lang="en-US" sz="1400"/>
                        <a:t>U9</a:t>
                      </a:r>
                      <a:endParaRPr lang="en-CA" sz="1400"/>
                    </a:p>
                  </a:txBody>
                  <a:tcPr marL="68580" marR="68580" marT="34290" marB="34290"/>
                </a:tc>
                <a:tc>
                  <a:txBody>
                    <a:bodyPr/>
                    <a:lstStyle/>
                    <a:p>
                      <a:pPr lvl="0"/>
                      <a:r>
                        <a:rPr lang="en-US" sz="1400"/>
                        <a:t>60</a:t>
                      </a:r>
                      <a:endParaRPr lang="en-CA" sz="1400"/>
                    </a:p>
                  </a:txBody>
                  <a:tcPr marL="68580" marR="68580" marT="34290" marB="34290"/>
                </a:tc>
                <a:tc>
                  <a:txBody>
                    <a:bodyPr/>
                    <a:lstStyle/>
                    <a:p>
                      <a:pPr lvl="0"/>
                      <a:r>
                        <a:rPr lang="en-US" sz="1400"/>
                        <a:t>3</a:t>
                      </a:r>
                      <a:endParaRPr lang="en-CA" sz="1400"/>
                    </a:p>
                  </a:txBody>
                  <a:tcPr marL="68580" marR="68580" marT="34290" marB="34290"/>
                </a:tc>
                <a:tc>
                  <a:txBody>
                    <a:bodyPr/>
                    <a:lstStyle/>
                    <a:p>
                      <a:pPr lvl="0"/>
                      <a:r>
                        <a:rPr lang="en-US" sz="1400"/>
                        <a:t>+1</a:t>
                      </a:r>
                      <a:endParaRPr lang="en-CA" sz="1400"/>
                    </a:p>
                  </a:txBody>
                  <a:tcPr marL="68580" marR="68580" marT="34290" marB="34290"/>
                </a:tc>
                <a:extLst>
                  <a:ext uri="{0D108BD9-81ED-4DB2-BD59-A6C34878D82A}">
                    <a16:rowId xmlns:a16="http://schemas.microsoft.com/office/drawing/2014/main" val="2957683049"/>
                  </a:ext>
                </a:extLst>
              </a:tr>
              <a:tr h="278133">
                <a:tc>
                  <a:txBody>
                    <a:bodyPr/>
                    <a:lstStyle/>
                    <a:p>
                      <a:pPr lvl="0"/>
                      <a:r>
                        <a:rPr lang="en-US" sz="1400"/>
                        <a:t>U11</a:t>
                      </a:r>
                      <a:endParaRPr lang="en-CA" sz="1400"/>
                    </a:p>
                  </a:txBody>
                  <a:tcPr marL="68580" marR="68580" marT="34290" marB="34290"/>
                </a:tc>
                <a:tc>
                  <a:txBody>
                    <a:bodyPr/>
                    <a:lstStyle/>
                    <a:p>
                      <a:pPr lvl="0"/>
                      <a:r>
                        <a:rPr lang="en-US" sz="1400"/>
                        <a:t>46</a:t>
                      </a:r>
                      <a:endParaRPr lang="en-CA" sz="1400"/>
                    </a:p>
                  </a:txBody>
                  <a:tcPr marL="68580" marR="68580" marT="34290" marB="34290"/>
                </a:tc>
                <a:tc>
                  <a:txBody>
                    <a:bodyPr/>
                    <a:lstStyle/>
                    <a:p>
                      <a:pPr lvl="0"/>
                      <a:r>
                        <a:rPr lang="en-US" sz="1400"/>
                        <a:t>3</a:t>
                      </a:r>
                      <a:endParaRPr lang="en-CA" sz="1400"/>
                    </a:p>
                  </a:txBody>
                  <a:tcPr marL="68580" marR="68580" marT="34290" marB="34290"/>
                </a:tc>
                <a:tc>
                  <a:txBody>
                    <a:bodyPr/>
                    <a:lstStyle/>
                    <a:p>
                      <a:pPr lvl="0"/>
                      <a:r>
                        <a:rPr lang="en-US" sz="1400"/>
                        <a:t>-3</a:t>
                      </a:r>
                      <a:endParaRPr lang="en-CA" sz="1400"/>
                    </a:p>
                  </a:txBody>
                  <a:tcPr marL="68580" marR="68580" marT="34290" marB="34290"/>
                </a:tc>
                <a:extLst>
                  <a:ext uri="{0D108BD9-81ED-4DB2-BD59-A6C34878D82A}">
                    <a16:rowId xmlns:a16="http://schemas.microsoft.com/office/drawing/2014/main" val="959801493"/>
                  </a:ext>
                </a:extLst>
              </a:tr>
              <a:tr h="278133">
                <a:tc>
                  <a:txBody>
                    <a:bodyPr/>
                    <a:lstStyle/>
                    <a:p>
                      <a:pPr lvl="0"/>
                      <a:r>
                        <a:rPr lang="en-US" sz="1400"/>
                        <a:t>U13</a:t>
                      </a:r>
                      <a:endParaRPr lang="en-CA" sz="1400"/>
                    </a:p>
                  </a:txBody>
                  <a:tcPr marL="68580" marR="68580" marT="34290" marB="34290"/>
                </a:tc>
                <a:tc>
                  <a:txBody>
                    <a:bodyPr/>
                    <a:lstStyle/>
                    <a:p>
                      <a:pPr lvl="0"/>
                      <a:r>
                        <a:rPr lang="en-US" sz="1400"/>
                        <a:t>52</a:t>
                      </a:r>
                      <a:endParaRPr lang="en-CA" sz="1400"/>
                    </a:p>
                  </a:txBody>
                  <a:tcPr marL="68580" marR="68580" marT="34290" marB="34290"/>
                </a:tc>
                <a:tc>
                  <a:txBody>
                    <a:bodyPr/>
                    <a:lstStyle/>
                    <a:p>
                      <a:pPr lvl="0"/>
                      <a:r>
                        <a:rPr lang="en-US" sz="1400"/>
                        <a:t>3</a:t>
                      </a:r>
                      <a:endParaRPr lang="en-CA" sz="1400"/>
                    </a:p>
                  </a:txBody>
                  <a:tcPr marL="68580" marR="68580" marT="34290" marB="34290"/>
                </a:tc>
                <a:tc>
                  <a:txBody>
                    <a:bodyPr/>
                    <a:lstStyle/>
                    <a:p>
                      <a:pPr lvl="0"/>
                      <a:r>
                        <a:rPr lang="en-US" sz="1400"/>
                        <a:t>+13</a:t>
                      </a:r>
                      <a:endParaRPr lang="en-CA" sz="1400"/>
                    </a:p>
                  </a:txBody>
                  <a:tcPr marL="68580" marR="68580" marT="34290" marB="34290"/>
                </a:tc>
                <a:extLst>
                  <a:ext uri="{0D108BD9-81ED-4DB2-BD59-A6C34878D82A}">
                    <a16:rowId xmlns:a16="http://schemas.microsoft.com/office/drawing/2014/main" val="1106872386"/>
                  </a:ext>
                </a:extLst>
              </a:tr>
              <a:tr h="278133">
                <a:tc>
                  <a:txBody>
                    <a:bodyPr/>
                    <a:lstStyle/>
                    <a:p>
                      <a:pPr lvl="0"/>
                      <a:r>
                        <a:rPr lang="en-US" sz="1400"/>
                        <a:t>U15</a:t>
                      </a:r>
                      <a:endParaRPr lang="en-CA" sz="1400"/>
                    </a:p>
                  </a:txBody>
                  <a:tcPr marL="68580" marR="68580" marT="34290" marB="34290"/>
                </a:tc>
                <a:tc>
                  <a:txBody>
                    <a:bodyPr/>
                    <a:lstStyle/>
                    <a:p>
                      <a:pPr lvl="0"/>
                      <a:r>
                        <a:rPr lang="en-US" sz="1400"/>
                        <a:t>37</a:t>
                      </a:r>
                      <a:endParaRPr lang="en-CA" sz="1400"/>
                    </a:p>
                  </a:txBody>
                  <a:tcPr marL="68580" marR="68580" marT="34290" marB="34290"/>
                </a:tc>
                <a:tc>
                  <a:txBody>
                    <a:bodyPr/>
                    <a:lstStyle/>
                    <a:p>
                      <a:pPr lvl="0"/>
                      <a:r>
                        <a:rPr lang="en-US" sz="1400"/>
                        <a:t>2</a:t>
                      </a:r>
                      <a:endParaRPr lang="en-CA" sz="1400"/>
                    </a:p>
                  </a:txBody>
                  <a:tcPr marL="68580" marR="68580" marT="34290" marB="34290"/>
                </a:tc>
                <a:tc>
                  <a:txBody>
                    <a:bodyPr/>
                    <a:lstStyle/>
                    <a:p>
                      <a:pPr lvl="0"/>
                      <a:r>
                        <a:rPr lang="en-US" sz="1400"/>
                        <a:t>+9</a:t>
                      </a:r>
                      <a:endParaRPr lang="en-CA" sz="1400"/>
                    </a:p>
                  </a:txBody>
                  <a:tcPr marL="68580" marR="68580" marT="34290" marB="34290"/>
                </a:tc>
                <a:extLst>
                  <a:ext uri="{0D108BD9-81ED-4DB2-BD59-A6C34878D82A}">
                    <a16:rowId xmlns:a16="http://schemas.microsoft.com/office/drawing/2014/main" val="3964358849"/>
                  </a:ext>
                </a:extLst>
              </a:tr>
              <a:tr h="278133">
                <a:tc>
                  <a:txBody>
                    <a:bodyPr/>
                    <a:lstStyle/>
                    <a:p>
                      <a:pPr lvl="0"/>
                      <a:r>
                        <a:rPr lang="en-US" sz="1400"/>
                        <a:t>U18</a:t>
                      </a:r>
                      <a:endParaRPr lang="en-CA" sz="1400"/>
                    </a:p>
                  </a:txBody>
                  <a:tcPr marL="68580" marR="68580" marT="34290" marB="34290"/>
                </a:tc>
                <a:tc>
                  <a:txBody>
                    <a:bodyPr/>
                    <a:lstStyle/>
                    <a:p>
                      <a:pPr lvl="0"/>
                      <a:r>
                        <a:rPr lang="en-US" sz="1400"/>
                        <a:t>19</a:t>
                      </a:r>
                      <a:endParaRPr lang="en-CA" sz="1400"/>
                    </a:p>
                  </a:txBody>
                  <a:tcPr marL="68580" marR="68580" marT="34290" marB="34290"/>
                </a:tc>
                <a:tc>
                  <a:txBody>
                    <a:bodyPr/>
                    <a:lstStyle/>
                    <a:p>
                      <a:pPr lvl="0"/>
                      <a:r>
                        <a:rPr lang="en-US" sz="1400"/>
                        <a:t>0</a:t>
                      </a:r>
                      <a:endParaRPr lang="en-CA" sz="1400"/>
                    </a:p>
                  </a:txBody>
                  <a:tcPr marL="68580" marR="68580" marT="34290" marB="34290"/>
                </a:tc>
                <a:tc>
                  <a:txBody>
                    <a:bodyPr/>
                    <a:lstStyle/>
                    <a:p>
                      <a:pPr lvl="0"/>
                      <a:r>
                        <a:rPr lang="en-US" sz="1400"/>
                        <a:t>N/A</a:t>
                      </a:r>
                      <a:endParaRPr lang="en-CA" sz="1400"/>
                    </a:p>
                  </a:txBody>
                  <a:tcPr marL="68580" marR="68580" marT="34290" marB="34290"/>
                </a:tc>
                <a:extLst>
                  <a:ext uri="{0D108BD9-81ED-4DB2-BD59-A6C34878D82A}">
                    <a16:rowId xmlns:a16="http://schemas.microsoft.com/office/drawing/2014/main" val="340349858"/>
                  </a:ext>
                </a:extLst>
              </a:tr>
              <a:tr h="278133">
                <a:tc>
                  <a:txBody>
                    <a:bodyPr/>
                    <a:lstStyle/>
                    <a:p>
                      <a:pPr lvl="0"/>
                      <a:r>
                        <a:rPr lang="en-US" sz="1400"/>
                        <a:t>U23</a:t>
                      </a:r>
                      <a:endParaRPr lang="en-CA" sz="1400"/>
                    </a:p>
                  </a:txBody>
                  <a:tcPr marL="68580" marR="68580" marT="34290" marB="34290"/>
                </a:tc>
                <a:tc>
                  <a:txBody>
                    <a:bodyPr/>
                    <a:lstStyle/>
                    <a:p>
                      <a:pPr lvl="0"/>
                      <a:r>
                        <a:rPr lang="en-US" sz="1400"/>
                        <a:t>16</a:t>
                      </a:r>
                      <a:endParaRPr lang="en-CA" sz="1400"/>
                    </a:p>
                  </a:txBody>
                  <a:tcPr marL="68580" marR="68580" marT="34290" marB="34290"/>
                </a:tc>
                <a:tc>
                  <a:txBody>
                    <a:bodyPr/>
                    <a:lstStyle/>
                    <a:p>
                      <a:pPr lvl="0"/>
                      <a:r>
                        <a:rPr lang="en-US" sz="1400"/>
                        <a:t>1</a:t>
                      </a:r>
                      <a:endParaRPr lang="en-CA" sz="1400"/>
                    </a:p>
                  </a:txBody>
                  <a:tcPr marL="68580" marR="68580" marT="34290" marB="34290"/>
                </a:tc>
                <a:tc>
                  <a:txBody>
                    <a:bodyPr/>
                    <a:lstStyle/>
                    <a:p>
                      <a:pPr lvl="0"/>
                      <a:r>
                        <a:rPr lang="en-US" sz="1400" dirty="0"/>
                        <a:t>N/A</a:t>
                      </a:r>
                      <a:endParaRPr lang="en-CA" sz="1400" dirty="0"/>
                    </a:p>
                  </a:txBody>
                  <a:tcPr marL="68580" marR="68580" marT="34290" marB="34290"/>
                </a:tc>
                <a:extLst>
                  <a:ext uri="{0D108BD9-81ED-4DB2-BD59-A6C34878D82A}">
                    <a16:rowId xmlns:a16="http://schemas.microsoft.com/office/drawing/2014/main" val="2922783660"/>
                  </a:ext>
                </a:extLst>
              </a:tr>
            </a:tbl>
          </a:graphicData>
        </a:graphic>
      </p:graphicFrame>
      <p:sp>
        <p:nvSpPr>
          <p:cNvPr id="5" name="TextBox 3">
            <a:extLst>
              <a:ext uri="{FF2B5EF4-FFF2-40B4-BE49-F238E27FC236}">
                <a16:creationId xmlns:a16="http://schemas.microsoft.com/office/drawing/2014/main" id="{D3EAF1C1-C0CF-D3DA-6F4C-A1B1B6160DC8}"/>
              </a:ext>
            </a:extLst>
          </p:cNvPr>
          <p:cNvSpPr txBox="1"/>
          <p:nvPr/>
        </p:nvSpPr>
        <p:spPr>
          <a:xfrm>
            <a:off x="1335188" y="4990607"/>
            <a:ext cx="6096001" cy="1107996"/>
          </a:xfrm>
          <a:prstGeom prst="rect">
            <a:avLst/>
          </a:prstGeom>
          <a:noFill/>
          <a:ln cap="flat">
            <a:noFill/>
          </a:ln>
        </p:spPr>
        <p:txBody>
          <a:bodyPr vert="horz" wrap="square" lIns="68580" tIns="34290" rIns="68580" bIns="34290" anchor="t" anchorCtr="0" compatLnSpc="1">
            <a:spAutoFit/>
          </a:bodyPr>
          <a:lstStyle/>
          <a:p>
            <a:pPr marL="214313" indent="-214313" defTabSz="685800">
              <a:buSzPct val="100000"/>
              <a:buFont typeface="Arial" pitchFamily="34"/>
              <a:buChar char="•"/>
              <a:defRPr sz="1800" b="0" i="0" u="none" strike="noStrike" kern="0" cap="none" spc="0" baseline="0">
                <a:solidFill>
                  <a:srgbClr val="000000"/>
                </a:solidFill>
                <a:uFillTx/>
              </a:defRPr>
            </a:pPr>
            <a:r>
              <a:rPr lang="en-US" sz="1350" dirty="0">
                <a:solidFill>
                  <a:srgbClr val="000000"/>
                </a:solidFill>
                <a:latin typeface="Aptos"/>
              </a:rPr>
              <a:t>325 PARTICIPANTS REGISTERED FOR THE SEASON BUT WE ONLY HAD 305 ACTIVE PLAYERS FOR THE SEASON</a:t>
            </a:r>
          </a:p>
          <a:p>
            <a:pPr marL="214313" indent="-214313" defTabSz="685800">
              <a:buSzPct val="100000"/>
              <a:buFont typeface="Arial" pitchFamily="34"/>
              <a:buChar char="•"/>
              <a:defRPr sz="1800" b="0" i="0" u="none" strike="noStrike" kern="0" cap="none" spc="0" baseline="0">
                <a:solidFill>
                  <a:srgbClr val="000000"/>
                </a:solidFill>
                <a:uFillTx/>
              </a:defRPr>
            </a:pPr>
            <a:r>
              <a:rPr lang="en-US" sz="1350" dirty="0">
                <a:solidFill>
                  <a:srgbClr val="000000"/>
                </a:solidFill>
                <a:latin typeface="Aptos"/>
              </a:rPr>
              <a:t>14 MORE PARTICIPANTS THAN 2024-2025 SEASON</a:t>
            </a:r>
          </a:p>
          <a:p>
            <a:pPr marL="214313" indent="-214313" defTabSz="685800">
              <a:buSzPct val="100000"/>
              <a:buFont typeface="Arial" pitchFamily="34"/>
              <a:buChar char="•"/>
              <a:defRPr sz="1800" b="0" i="0" u="none" strike="noStrike" kern="0" cap="none" spc="0" baseline="0">
                <a:solidFill>
                  <a:srgbClr val="000000"/>
                </a:solidFill>
                <a:uFillTx/>
              </a:defRPr>
            </a:pPr>
            <a:r>
              <a:rPr lang="en-US" sz="1350" dirty="0">
                <a:solidFill>
                  <a:srgbClr val="000000"/>
                </a:solidFill>
                <a:latin typeface="Aptos"/>
              </a:rPr>
              <a:t>20 MORE PARTICIPANTS THAN 2023-2024 SEASON</a:t>
            </a:r>
          </a:p>
          <a:p>
            <a:pPr marL="214313" indent="-214313" defTabSz="685800">
              <a:buSzPct val="100000"/>
              <a:buFont typeface="Arial" pitchFamily="34"/>
              <a:buChar char="•"/>
              <a:defRPr sz="1800" b="0" i="0" u="none" strike="noStrike" kern="0" cap="none" spc="0" baseline="0">
                <a:solidFill>
                  <a:srgbClr val="000000"/>
                </a:solidFill>
                <a:uFillTx/>
              </a:defRPr>
            </a:pPr>
            <a:r>
              <a:rPr lang="en-US" sz="1350" dirty="0">
                <a:solidFill>
                  <a:srgbClr val="000000"/>
                </a:solidFill>
                <a:latin typeface="Aptos"/>
              </a:rPr>
              <a:t>Not enough players/goalie to offer a U18team for the season</a:t>
            </a:r>
            <a:endParaRPr lang="en-CA" sz="1350" dirty="0">
              <a:solidFill>
                <a:srgbClr val="000000"/>
              </a:solidFill>
              <a:latin typeface="Aptos"/>
            </a:endParaRPr>
          </a:p>
        </p:txBody>
      </p:sp>
    </p:spTree>
    <p:extLst>
      <p:ext uri="{BB962C8B-B14F-4D97-AF65-F5344CB8AC3E}">
        <p14:creationId xmlns:p14="http://schemas.microsoft.com/office/powerpoint/2010/main" val="21419467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63C77996-8136-05EC-8F57-8BDF9CD0225E}"/>
              </a:ext>
            </a:extLst>
          </p:cNvPr>
          <p:cNvSpPr>
            <a:spLocks noGrp="1"/>
          </p:cNvSpPr>
          <p:nvPr>
            <p:ph type="title"/>
          </p:nvPr>
        </p:nvSpPr>
        <p:spPr>
          <a:xfrm>
            <a:off x="1028699" y="294538"/>
            <a:ext cx="7421963" cy="1033669"/>
          </a:xfrm>
        </p:spPr>
        <p:txBody>
          <a:bodyPr>
            <a:normAutofit/>
          </a:bodyPr>
          <a:lstStyle/>
          <a:p>
            <a:r>
              <a:rPr lang="en-CA" sz="3600" dirty="0">
                <a:solidFill>
                  <a:srgbClr val="FFFFFF"/>
                </a:solidFill>
              </a:rPr>
              <a:t>Registrar Report - camps</a:t>
            </a:r>
            <a:br>
              <a:rPr lang="en-CA" sz="3600" dirty="0">
                <a:solidFill>
                  <a:srgbClr val="FFFFFF"/>
                </a:solidFill>
              </a:rPr>
            </a:br>
            <a:r>
              <a:rPr lang="en-CA" sz="2800" dirty="0">
                <a:solidFill>
                  <a:srgbClr val="FFFFFF"/>
                </a:solidFill>
              </a:rPr>
              <a:t>- Janet Boutilier</a:t>
            </a:r>
            <a:endParaRPr lang="en-US" sz="3500" dirty="0">
              <a:solidFill>
                <a:srgbClr val="FFFFFF"/>
              </a:solidFill>
            </a:endParaRPr>
          </a:p>
        </p:txBody>
      </p:sp>
      <p:sp>
        <p:nvSpPr>
          <p:cNvPr id="4" name="TextBox 4">
            <a:extLst>
              <a:ext uri="{FF2B5EF4-FFF2-40B4-BE49-F238E27FC236}">
                <a16:creationId xmlns:a16="http://schemas.microsoft.com/office/drawing/2014/main" id="{ACE75FA9-5D83-4D6C-F55C-EFA9D3AA5976}"/>
              </a:ext>
            </a:extLst>
          </p:cNvPr>
          <p:cNvSpPr txBox="1"/>
          <p:nvPr/>
        </p:nvSpPr>
        <p:spPr>
          <a:xfrm>
            <a:off x="4227956" y="3086100"/>
            <a:ext cx="685800" cy="276999"/>
          </a:xfrm>
          <a:prstGeom prst="rect">
            <a:avLst/>
          </a:prstGeom>
          <a:noFill/>
          <a:ln cap="flat">
            <a:noFill/>
          </a:ln>
        </p:spPr>
        <p:txBody>
          <a:bodyPr vert="horz" wrap="square" lIns="68580" tIns="34290" rIns="68580" bIns="34290" anchor="t" anchorCtr="0" compatLnSpc="1">
            <a:spAutoFit/>
          </a:bodyPr>
          <a:lstStyle/>
          <a:p>
            <a:pPr defTabSz="685800">
              <a:defRPr sz="1800" b="0" i="0" u="none" strike="noStrike" kern="0" cap="none" spc="0" baseline="0">
                <a:solidFill>
                  <a:srgbClr val="000000"/>
                </a:solidFill>
                <a:uFillTx/>
              </a:defRPr>
            </a:pPr>
            <a:endParaRPr lang="en-CA" sz="1350">
              <a:solidFill>
                <a:srgbClr val="000000"/>
              </a:solidFill>
              <a:latin typeface="Aptos"/>
            </a:endParaRPr>
          </a:p>
        </p:txBody>
      </p:sp>
      <p:pic>
        <p:nvPicPr>
          <p:cNvPr id="9" name="table">
            <a:extLst>
              <a:ext uri="{FF2B5EF4-FFF2-40B4-BE49-F238E27FC236}">
                <a16:creationId xmlns:a16="http://schemas.microsoft.com/office/drawing/2014/main" id="{7196BDA7-4682-410A-010A-BB119664406C}"/>
              </a:ext>
            </a:extLst>
          </p:cNvPr>
          <p:cNvPicPr>
            <a:picLocks noChangeAspect="1"/>
          </p:cNvPicPr>
          <p:nvPr/>
        </p:nvPicPr>
        <p:blipFill>
          <a:blip r:embed="rId2"/>
          <a:stretch>
            <a:fillRect/>
          </a:stretch>
        </p:blipFill>
        <p:spPr>
          <a:xfrm>
            <a:off x="1415537" y="1796166"/>
            <a:ext cx="6312925" cy="4860983"/>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2">
            <a:extLst>
              <a:ext uri="{FF2B5EF4-FFF2-40B4-BE49-F238E27FC236}">
                <a16:creationId xmlns:a16="http://schemas.microsoft.com/office/drawing/2014/main" id="{8B770CA1-EF46-25B8-755B-A2B7B31C3893}"/>
              </a:ext>
            </a:extLst>
          </p:cNvPr>
          <p:cNvSpPr txBox="1">
            <a:spLocks noGrp="1"/>
          </p:cNvSpPr>
          <p:nvPr>
            <p:ph idx="1"/>
          </p:nvPr>
        </p:nvSpPr>
        <p:spPr>
          <a:xfrm>
            <a:off x="925510" y="2309512"/>
            <a:ext cx="7292975" cy="3684588"/>
          </a:xfrm>
          <a:prstGeom prst="rect">
            <a:avLst/>
          </a:prstGeom>
          <a:noFill/>
          <a:ln>
            <a:noFill/>
          </a:ln>
        </p:spPr>
        <p:txBody>
          <a:bodyPr vert="horz" wrap="square" lIns="91440" tIns="45720" rIns="91440" bIns="45720" anchor="t" anchorCtr="0" compatLnSpc="1">
            <a:normAutofit/>
          </a:bodyPr>
          <a:lst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0000"/>
                </a:solidFill>
                <a:uFillTx/>
                <a:latin typeface="Aptos"/>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US"/>
              <a:t>We had 89 bench staff</a:t>
            </a:r>
          </a:p>
          <a:p>
            <a:pPr lvl="0"/>
            <a:r>
              <a:rPr lang="en-US"/>
              <a:t>We had 14 team managers</a:t>
            </a:r>
          </a:p>
          <a:p>
            <a:pPr lvl="0"/>
            <a:r>
              <a:rPr lang="en-US"/>
              <a:t>We had 15 dressing room monitors </a:t>
            </a:r>
          </a:p>
          <a:p>
            <a:pPr lvl="0"/>
            <a:r>
              <a:rPr lang="en-US"/>
              <a:t>We had 28 members doing more than 1 role this year, such as coaching on more than 1 team, managing two teams, board members also filling roles as team managers, or safety rep’s</a:t>
            </a:r>
            <a:endParaRPr lang="en-CA"/>
          </a:p>
        </p:txBody>
      </p:sp>
      <p:sp>
        <p:nvSpPr>
          <p:cNvPr id="8" name="Title 6">
            <a:extLst>
              <a:ext uri="{FF2B5EF4-FFF2-40B4-BE49-F238E27FC236}">
                <a16:creationId xmlns:a16="http://schemas.microsoft.com/office/drawing/2014/main" id="{4C73D485-3833-69FC-F112-D41B5C756247}"/>
              </a:ext>
            </a:extLst>
          </p:cNvPr>
          <p:cNvSpPr txBox="1">
            <a:spLocks/>
          </p:cNvSpPr>
          <p:nvPr/>
        </p:nvSpPr>
        <p:spPr>
          <a:xfrm>
            <a:off x="861015" y="396278"/>
            <a:ext cx="7421963" cy="103366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600" dirty="0">
                <a:solidFill>
                  <a:srgbClr val="FFFFFF"/>
                </a:solidFill>
              </a:rPr>
              <a:t>Registrar Report - volunteers</a:t>
            </a:r>
            <a:br>
              <a:rPr lang="en-CA" sz="3600" dirty="0">
                <a:solidFill>
                  <a:srgbClr val="FFFFFF"/>
                </a:solidFill>
              </a:rPr>
            </a:br>
            <a:r>
              <a:rPr lang="en-CA" sz="2800" dirty="0">
                <a:solidFill>
                  <a:srgbClr val="FFFFFF"/>
                </a:solidFill>
              </a:rPr>
              <a:t>- Janet Boutilier</a:t>
            </a:r>
            <a:endParaRPr lang="en-US" sz="3500" dirty="0">
              <a:solidFill>
                <a:srgbClr val="FFFFFF"/>
              </a:solidFill>
            </a:endParaRPr>
          </a:p>
        </p:txBody>
      </p:sp>
    </p:spTree>
    <p:extLst>
      <p:ext uri="{BB962C8B-B14F-4D97-AF65-F5344CB8AC3E}">
        <p14:creationId xmlns:p14="http://schemas.microsoft.com/office/powerpoint/2010/main" val="5305655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6767921-A8D5-42C6-B857-DEB6FCA6BCA0}"/>
              </a:ext>
            </a:extLst>
          </p:cNvPr>
          <p:cNvSpPr>
            <a:spLocks noGrp="1"/>
          </p:cNvSpPr>
          <p:nvPr>
            <p:ph idx="1"/>
          </p:nvPr>
        </p:nvSpPr>
        <p:spPr>
          <a:xfrm>
            <a:off x="1028699" y="2318197"/>
            <a:ext cx="7293023" cy="3683358"/>
          </a:xfrm>
        </p:spPr>
        <p:txBody>
          <a:bodyPr anchor="ctr">
            <a:normAutofit/>
          </a:bodyPr>
          <a:lstStyle/>
          <a:p>
            <a:pPr lvl="0"/>
            <a:r>
              <a:rPr lang="en-US" sz="2000" dirty="0"/>
              <a:t>Goalie Camps were offered in the fall for two weeks</a:t>
            </a:r>
          </a:p>
          <a:p>
            <a:pPr lvl="0"/>
            <a:r>
              <a:rPr lang="en-US" sz="2000" dirty="0"/>
              <a:t>We offered a free goalie clinic once again to our members and on average would have 11 goalies per session to work on their skills and building important relationships with other goalies from U9 to U18</a:t>
            </a:r>
          </a:p>
          <a:p>
            <a:endParaRPr lang="en-US" sz="1800" dirty="0"/>
          </a:p>
        </p:txBody>
      </p:sp>
      <p:sp>
        <p:nvSpPr>
          <p:cNvPr id="4" name="Title 6">
            <a:extLst>
              <a:ext uri="{FF2B5EF4-FFF2-40B4-BE49-F238E27FC236}">
                <a16:creationId xmlns:a16="http://schemas.microsoft.com/office/drawing/2014/main" id="{34120C28-E0D0-AE38-663F-08BC09331B53}"/>
              </a:ext>
            </a:extLst>
          </p:cNvPr>
          <p:cNvSpPr txBox="1">
            <a:spLocks noGrp="1"/>
          </p:cNvSpPr>
          <p:nvPr>
            <p:ph type="title"/>
          </p:nvPr>
        </p:nvSpPr>
        <p:spPr>
          <a:xfrm>
            <a:off x="1028700" y="295275"/>
            <a:ext cx="7421563" cy="10334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600" dirty="0">
                <a:solidFill>
                  <a:srgbClr val="FFFFFF"/>
                </a:solidFill>
              </a:rPr>
              <a:t>Goalie Coordinator</a:t>
            </a:r>
            <a:br>
              <a:rPr lang="en-CA" sz="3600" dirty="0">
                <a:solidFill>
                  <a:srgbClr val="FFFFFF"/>
                </a:solidFill>
              </a:rPr>
            </a:br>
            <a:r>
              <a:rPr lang="en-CA" sz="2800" dirty="0">
                <a:solidFill>
                  <a:srgbClr val="FFFFFF"/>
                </a:solidFill>
              </a:rPr>
              <a:t>- Janet Boutilier</a:t>
            </a:r>
            <a:endParaRPr lang="en-US" sz="3500" dirty="0">
              <a:solidFill>
                <a:srgbClr val="FFFFFF"/>
              </a:solidFill>
            </a:endParaRPr>
          </a:p>
        </p:txBody>
      </p:sp>
    </p:spTree>
    <p:extLst>
      <p:ext uri="{BB962C8B-B14F-4D97-AF65-F5344CB8AC3E}">
        <p14:creationId xmlns:p14="http://schemas.microsoft.com/office/powerpoint/2010/main" val="39377173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721D726-068D-D1C6-8553-AA07F65AA456}"/>
              </a:ext>
            </a:extLst>
          </p:cNvPr>
          <p:cNvSpPr>
            <a:spLocks noGrp="1"/>
          </p:cNvSpPr>
          <p:nvPr>
            <p:ph type="title"/>
          </p:nvPr>
        </p:nvSpPr>
        <p:spPr>
          <a:xfrm>
            <a:off x="1028699" y="294538"/>
            <a:ext cx="7421963" cy="1033669"/>
          </a:xfrm>
        </p:spPr>
        <p:txBody>
          <a:bodyPr>
            <a:normAutofit/>
          </a:bodyPr>
          <a:lstStyle/>
          <a:p>
            <a:r>
              <a:rPr lang="en-CA" sz="3200" dirty="0">
                <a:solidFill>
                  <a:srgbClr val="FFFFFF"/>
                </a:solidFill>
              </a:rPr>
              <a:t>Ice Coordinator Report</a:t>
            </a:r>
            <a:br>
              <a:rPr lang="en-CA" sz="3200" dirty="0">
                <a:solidFill>
                  <a:srgbClr val="FFFFFF"/>
                </a:solidFill>
              </a:rPr>
            </a:br>
            <a:r>
              <a:rPr lang="en-CA" sz="2400" dirty="0">
                <a:solidFill>
                  <a:srgbClr val="FFFFFF"/>
                </a:solidFill>
              </a:rPr>
              <a:t>- Ashley Halloran</a:t>
            </a:r>
          </a:p>
        </p:txBody>
      </p:sp>
      <p:sp>
        <p:nvSpPr>
          <p:cNvPr id="3" name="Content Placeholder 2">
            <a:extLst>
              <a:ext uri="{FF2B5EF4-FFF2-40B4-BE49-F238E27FC236}">
                <a16:creationId xmlns:a16="http://schemas.microsoft.com/office/drawing/2014/main" id="{86B50FE9-B227-F511-332E-10662C0FA075}"/>
              </a:ext>
            </a:extLst>
          </p:cNvPr>
          <p:cNvSpPr>
            <a:spLocks noGrp="1"/>
          </p:cNvSpPr>
          <p:nvPr>
            <p:ph idx="1"/>
          </p:nvPr>
        </p:nvSpPr>
        <p:spPr>
          <a:xfrm>
            <a:off x="1028699" y="2318197"/>
            <a:ext cx="7293023" cy="3683358"/>
          </a:xfrm>
        </p:spPr>
        <p:txBody>
          <a:bodyPr anchor="ctr">
            <a:normAutofit fontScale="55000" lnSpcReduction="20000"/>
          </a:bodyPr>
          <a:lstStyle/>
          <a:p>
            <a:pPr marL="0" indent="0">
              <a:buNone/>
            </a:pPr>
            <a:endParaRPr lang="en-US" dirty="0"/>
          </a:p>
          <a:p>
            <a:r>
              <a:rPr lang="en-US" dirty="0"/>
              <a:t>The ESMHA had a successful season on the ice, with access to ice time seven days a week. Teams from U11 and up that requested additional practice sessions were accommodated. U9 teams that asked for extra ice were offered additional ice time when available. </a:t>
            </a:r>
          </a:p>
          <a:p>
            <a:r>
              <a:rPr lang="en-US" dirty="0"/>
              <a:t>Some teams expressed concerns about early morning practice times (6:00–7:00 AM); however, these slots were well attended by the teams that requested them and were rotated fairly among all teams in the extra ice rotation. The addition of 4:00 PM practice slots was new this season, and teams adapted well, recognizing that flexibility was required in order to secure additional ice time. </a:t>
            </a:r>
          </a:p>
          <a:p>
            <a:r>
              <a:rPr lang="en-US" dirty="0"/>
              <a:t>The U7 division consisted of two teams, each receiving two hours of ice time per week.</a:t>
            </a:r>
          </a:p>
          <a:p>
            <a:r>
              <a:rPr lang="en-US" dirty="0"/>
              <a:t>One of the main challenges this season was scheduling around other leagues hosting weekend home games. Many of our teams also had away games on weekends, which often conflicted with scheduled practice ice. In addition, weekday home games regularly occupied available weekday ice times, creating further scheduling difficulties. As a result, teams with fewer weekend game commitments generally had greater access to additional practice time. </a:t>
            </a:r>
          </a:p>
          <a:p>
            <a:endParaRPr lang="en-CA" sz="1700" dirty="0"/>
          </a:p>
        </p:txBody>
      </p:sp>
    </p:spTree>
    <p:extLst>
      <p:ext uri="{BB962C8B-B14F-4D97-AF65-F5344CB8AC3E}">
        <p14:creationId xmlns:p14="http://schemas.microsoft.com/office/powerpoint/2010/main" val="922605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8338A6-8F58-5C59-BC9A-9BFA04B7939D}"/>
              </a:ext>
            </a:extLst>
          </p:cNvPr>
          <p:cNvSpPr>
            <a:spLocks noGrp="1"/>
          </p:cNvSpPr>
          <p:nvPr>
            <p:ph type="title"/>
          </p:nvPr>
        </p:nvSpPr>
        <p:spPr>
          <a:xfrm>
            <a:off x="1028699" y="294538"/>
            <a:ext cx="7421963" cy="1033669"/>
          </a:xfrm>
        </p:spPr>
        <p:txBody>
          <a:bodyPr>
            <a:normAutofit/>
          </a:bodyPr>
          <a:lstStyle/>
          <a:p>
            <a:r>
              <a:rPr lang="en-CA" sz="3200" dirty="0">
                <a:solidFill>
                  <a:srgbClr val="FFFFFF"/>
                </a:solidFill>
              </a:rPr>
              <a:t>Development Coordinator Report</a:t>
            </a:r>
            <a:br>
              <a:rPr lang="en-CA" sz="3200" dirty="0">
                <a:solidFill>
                  <a:srgbClr val="FFFFFF"/>
                </a:solidFill>
              </a:rPr>
            </a:br>
            <a:r>
              <a:rPr lang="en-CA" sz="2400" dirty="0">
                <a:solidFill>
                  <a:srgbClr val="FFFFFF"/>
                </a:solidFill>
              </a:rPr>
              <a:t>- Becky Warner</a:t>
            </a:r>
            <a:endParaRPr lang="en-CA" sz="3200" dirty="0">
              <a:solidFill>
                <a:srgbClr val="FFFFFF"/>
              </a:solidFill>
            </a:endParaRPr>
          </a:p>
        </p:txBody>
      </p:sp>
      <p:sp>
        <p:nvSpPr>
          <p:cNvPr id="3" name="Content Placeholder 2">
            <a:extLst>
              <a:ext uri="{FF2B5EF4-FFF2-40B4-BE49-F238E27FC236}">
                <a16:creationId xmlns:a16="http://schemas.microsoft.com/office/drawing/2014/main" id="{84D61C56-8FC3-1AD7-25A5-AC7880B62156}"/>
              </a:ext>
            </a:extLst>
          </p:cNvPr>
          <p:cNvSpPr>
            <a:spLocks noGrp="1"/>
          </p:cNvSpPr>
          <p:nvPr>
            <p:ph idx="1"/>
          </p:nvPr>
        </p:nvSpPr>
        <p:spPr>
          <a:xfrm>
            <a:off x="388120" y="1590741"/>
            <a:ext cx="8367755" cy="5214551"/>
          </a:xfrm>
        </p:spPr>
        <p:txBody>
          <a:bodyPr anchor="ctr">
            <a:normAutofit/>
          </a:bodyPr>
          <a:lstStyle/>
          <a:p>
            <a:pPr marL="0" indent="0">
              <a:buNone/>
            </a:pPr>
            <a:endParaRPr lang="en-US" sz="1000" dirty="0"/>
          </a:p>
          <a:p>
            <a:pPr marL="0" indent="0">
              <a:buNone/>
            </a:pPr>
            <a:r>
              <a:rPr lang="en-US" sz="1200" dirty="0"/>
              <a:t>The 2025–2026 season focused on continuing to grow player development opportunities across all age levels within ESMHA. This season included several successful initiatives, expanded programming, and continued support for coaches and players throughout the association.</a:t>
            </a:r>
          </a:p>
          <a:p>
            <a:pPr marL="0" indent="0">
              <a:buNone/>
            </a:pPr>
            <a:r>
              <a:rPr lang="en-US" sz="1400" b="1" dirty="0"/>
              <a:t>Preseason Camps</a:t>
            </a:r>
          </a:p>
          <a:p>
            <a:r>
              <a:rPr lang="en-US" sz="1200" dirty="0"/>
              <a:t>Organized and delivered pre-season development camps prior to evaluations.</a:t>
            </a:r>
          </a:p>
          <a:p>
            <a:r>
              <a:rPr lang="en-US" sz="1200" dirty="0"/>
              <a:t>Introduced one new development components to the pre-season camps:</a:t>
            </a:r>
          </a:p>
          <a:p>
            <a:pPr lvl="1"/>
            <a:r>
              <a:rPr lang="en-US" sz="1100" dirty="0"/>
              <a:t>Power skating sessions</a:t>
            </a:r>
          </a:p>
          <a:p>
            <a:r>
              <a:rPr lang="en-US" sz="1200" dirty="0"/>
              <a:t>Camps were successfully delivered over a two-week period and received positive feedback from participants and families.</a:t>
            </a:r>
          </a:p>
          <a:p>
            <a:pPr marL="0" indent="0">
              <a:buNone/>
            </a:pPr>
            <a:r>
              <a:rPr lang="en-US" sz="1400" b="1" dirty="0"/>
              <a:t>Goalie Development</a:t>
            </a:r>
          </a:p>
          <a:p>
            <a:r>
              <a:rPr lang="en-US" sz="1200" dirty="0"/>
              <a:t>Weekly goalie clinics were offered throughout the season.</a:t>
            </a:r>
          </a:p>
          <a:p>
            <a:r>
              <a:rPr lang="en-US" sz="1200" dirty="0"/>
              <a:t>The clinics were a huge success and provided consistent goalie-specific development opportunities.</a:t>
            </a:r>
          </a:p>
          <a:p>
            <a:r>
              <a:rPr lang="en-US" sz="1200" dirty="0"/>
              <a:t>A sincere thank you to all instructors, volunteers, and coaches who contributed their time and expertise to make the program successful.</a:t>
            </a:r>
          </a:p>
          <a:p>
            <a:pPr marL="0" indent="0">
              <a:buNone/>
            </a:pPr>
            <a:r>
              <a:rPr lang="en-US" sz="1400" b="1" dirty="0"/>
              <a:t>Junior Coach Program</a:t>
            </a:r>
          </a:p>
          <a:p>
            <a:r>
              <a:rPr lang="en-US" sz="1200" dirty="0"/>
              <a:t>25 junior coaches participated during the 2025–2026 season.</a:t>
            </a:r>
          </a:p>
          <a:p>
            <a:r>
              <a:rPr lang="en-US" sz="1200" dirty="0"/>
              <a:t>Junior coaches supported programming from U7 through U13 levels.</a:t>
            </a:r>
          </a:p>
          <a:p>
            <a:r>
              <a:rPr lang="en-US" sz="1200" dirty="0"/>
              <a:t>Their involvement provided valuable leadership experience while also supporting player development on the ice.</a:t>
            </a:r>
          </a:p>
          <a:p>
            <a:endParaRPr lang="en-CA" sz="500" dirty="0"/>
          </a:p>
        </p:txBody>
      </p:sp>
    </p:spTree>
    <p:extLst>
      <p:ext uri="{BB962C8B-B14F-4D97-AF65-F5344CB8AC3E}">
        <p14:creationId xmlns:p14="http://schemas.microsoft.com/office/powerpoint/2010/main" val="24812340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8407B2E4-44F7-3268-F531-150E09CDFAE8}"/>
              </a:ext>
            </a:extLst>
          </p:cNvPr>
          <p:cNvSpPr>
            <a:spLocks noGrp="1"/>
          </p:cNvSpPr>
          <p:nvPr>
            <p:ph type="title"/>
          </p:nvPr>
        </p:nvSpPr>
        <p:spPr>
          <a:xfrm>
            <a:off x="1028700" y="295275"/>
            <a:ext cx="7421563" cy="1033463"/>
          </a:xfrm>
        </p:spPr>
        <p:txBody>
          <a:bodyPr>
            <a:normAutofit/>
          </a:bodyPr>
          <a:lstStyle/>
          <a:p>
            <a:r>
              <a:rPr lang="en-CA" sz="3200" dirty="0">
                <a:solidFill>
                  <a:srgbClr val="FFFFFF"/>
                </a:solidFill>
              </a:rPr>
              <a:t>Development Coordinator Report, </a:t>
            </a:r>
            <a:r>
              <a:rPr lang="en-CA" sz="1600" i="1" dirty="0">
                <a:solidFill>
                  <a:srgbClr val="FFFFFF"/>
                </a:solidFill>
              </a:rPr>
              <a:t>continued</a:t>
            </a:r>
            <a:br>
              <a:rPr lang="en-CA" sz="3200" dirty="0">
                <a:solidFill>
                  <a:srgbClr val="FFFFFF"/>
                </a:solidFill>
              </a:rPr>
            </a:br>
            <a:r>
              <a:rPr lang="en-CA" sz="2400" dirty="0">
                <a:solidFill>
                  <a:srgbClr val="FFFFFF"/>
                </a:solidFill>
              </a:rPr>
              <a:t>- Becky Warner</a:t>
            </a:r>
            <a:endParaRPr lang="en-CA" sz="3200" dirty="0">
              <a:solidFill>
                <a:srgbClr val="FFFFFF"/>
              </a:solidFill>
            </a:endParaRPr>
          </a:p>
        </p:txBody>
      </p:sp>
      <p:sp>
        <p:nvSpPr>
          <p:cNvPr id="5" name="Content Placeholder 2">
            <a:extLst>
              <a:ext uri="{FF2B5EF4-FFF2-40B4-BE49-F238E27FC236}">
                <a16:creationId xmlns:a16="http://schemas.microsoft.com/office/drawing/2014/main" id="{DBDBB730-0916-7809-BC1E-56E81D33D00F}"/>
              </a:ext>
            </a:extLst>
          </p:cNvPr>
          <p:cNvSpPr txBox="1">
            <a:spLocks/>
          </p:cNvSpPr>
          <p:nvPr/>
        </p:nvSpPr>
        <p:spPr>
          <a:xfrm>
            <a:off x="628648" y="1981676"/>
            <a:ext cx="7886700" cy="4702390"/>
          </a:xfrm>
          <a:prstGeom prst="rect">
            <a:avLst/>
          </a:prstGeom>
        </p:spPr>
        <p:txBody>
          <a:bodyPr vert="horz" lIns="91440" tIns="45720" rIns="91440" bIns="45720" rtlCol="0">
            <a:normAutofit fontScale="4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900" b="1" dirty="0"/>
              <a:t>Coach &amp; Team Support</a:t>
            </a:r>
          </a:p>
          <a:p>
            <a:r>
              <a:rPr lang="en-US" sz="2500" dirty="0"/>
              <a:t>Additional support continued to be offered directly to team coaches throughout the season, including:</a:t>
            </a:r>
          </a:p>
          <a:p>
            <a:r>
              <a:rPr lang="en-US" sz="2500" dirty="0"/>
              <a:t>Goalie development support during team practices</a:t>
            </a:r>
          </a:p>
          <a:p>
            <a:r>
              <a:rPr lang="en-US" sz="2500" dirty="0"/>
              <a:t>Power skating instruction integrated into team practice times</a:t>
            </a:r>
          </a:p>
          <a:p>
            <a:r>
              <a:rPr lang="en-US" sz="2500" dirty="0"/>
              <a:t>Ongoing development assistance for coaches at the team level</a:t>
            </a:r>
          </a:p>
          <a:p>
            <a:pPr marL="0" indent="0">
              <a:buFont typeface="Arial" panose="020B0604020202020204" pitchFamily="34" charset="0"/>
              <a:buNone/>
            </a:pPr>
            <a:endParaRPr lang="en-US" sz="1500" b="1" dirty="0"/>
          </a:p>
          <a:p>
            <a:pPr marL="0" indent="0">
              <a:buFont typeface="Arial" panose="020B0604020202020204" pitchFamily="34" charset="0"/>
              <a:buNone/>
            </a:pPr>
            <a:r>
              <a:rPr lang="en-US" sz="2900" b="1" dirty="0"/>
              <a:t>Challenges &amp; Areas for Growth</a:t>
            </a:r>
          </a:p>
          <a:p>
            <a:r>
              <a:rPr lang="en-US" dirty="0"/>
              <a:t>No ice allocation was available this season for Intro to Hockey programming.</a:t>
            </a:r>
          </a:p>
          <a:p>
            <a:r>
              <a:rPr lang="en-US" dirty="0"/>
              <a:t>Limited ice availability also impacted the ability to offer additional development clinics throughout the year.</a:t>
            </a:r>
          </a:p>
          <a:p>
            <a:r>
              <a:rPr lang="en-US" dirty="0"/>
              <a:t>Continued focus on securing development ice opportunities will remain important moving forward and supporting at the team level as ice time is sparse </a:t>
            </a:r>
          </a:p>
          <a:p>
            <a:pPr marL="0" indent="0">
              <a:buFont typeface="Arial" panose="020B0604020202020204" pitchFamily="34" charset="0"/>
              <a:buNone/>
            </a:pPr>
            <a:endParaRPr lang="en-US" sz="2900" b="1" dirty="0"/>
          </a:p>
          <a:p>
            <a:pPr marL="0" indent="0">
              <a:buFont typeface="Arial" panose="020B0604020202020204" pitchFamily="34" charset="0"/>
              <a:buNone/>
            </a:pPr>
            <a:r>
              <a:rPr lang="en-US" sz="2900" b="1" dirty="0"/>
              <a:t>Checking Clinic</a:t>
            </a:r>
          </a:p>
          <a:p>
            <a:r>
              <a:rPr lang="en-US" dirty="0"/>
              <a:t>ESMHA partnered with Trans4m Hockey to deliver the 2026 Checking Clinic.</a:t>
            </a:r>
          </a:p>
          <a:p>
            <a:r>
              <a:rPr lang="en-US" dirty="0"/>
              <a:t>18 players successfully completed certification through the program.</a:t>
            </a:r>
          </a:p>
          <a:p>
            <a:r>
              <a:rPr lang="en-US" dirty="0"/>
              <a:t>Thank you to all players, coaches, volunteers, families, and executive members who contributed to player development throughout the season. Continued collaboration and support are key to growing hockey development opportunities within ESMHA.</a:t>
            </a:r>
          </a:p>
          <a:p>
            <a:endParaRPr lang="en-US" dirty="0"/>
          </a:p>
        </p:txBody>
      </p:sp>
    </p:spTree>
    <p:extLst>
      <p:ext uri="{BB962C8B-B14F-4D97-AF65-F5344CB8AC3E}">
        <p14:creationId xmlns:p14="http://schemas.microsoft.com/office/powerpoint/2010/main" val="184588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51B97D0-C6D6-D821-5033-A9CEE7217A54}"/>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22632" y="1922631"/>
            <a:ext cx="6875818" cy="3030558"/>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63321" y="3165298"/>
            <a:ext cx="4355594" cy="3028952"/>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742858" y="2085760"/>
            <a:ext cx="6857572" cy="268605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Freeform: Shape 28">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1161554" y="1712395"/>
            <a:ext cx="4808302" cy="3066500"/>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63A52F07-EBBA-F509-4040-B1F49D761D69}"/>
              </a:ext>
            </a:extLst>
          </p:cNvPr>
          <p:cNvSpPr>
            <a:spLocks noGrp="1"/>
          </p:cNvSpPr>
          <p:nvPr>
            <p:ph type="title"/>
          </p:nvPr>
        </p:nvSpPr>
        <p:spPr>
          <a:xfrm>
            <a:off x="495030" y="2767106"/>
            <a:ext cx="2160621" cy="3071906"/>
          </a:xfrm>
        </p:spPr>
        <p:txBody>
          <a:bodyPr vert="horz" lIns="91440" tIns="45720" rIns="91440" bIns="45720" rtlCol="0" anchor="t">
            <a:normAutofit/>
          </a:bodyPr>
          <a:lstStyle/>
          <a:p>
            <a:r>
              <a:rPr lang="en-US" sz="3200" kern="1200">
                <a:solidFill>
                  <a:srgbClr val="FFFFFF"/>
                </a:solidFill>
                <a:latin typeface="+mj-lt"/>
                <a:ea typeface="+mj-ea"/>
                <a:cs typeface="+mj-cs"/>
              </a:rPr>
              <a:t>CURRENT EXECUTIVE</a:t>
            </a:r>
          </a:p>
        </p:txBody>
      </p:sp>
      <p:graphicFrame>
        <p:nvGraphicFramePr>
          <p:cNvPr id="15" name="Content Placeholder 14">
            <a:extLst>
              <a:ext uri="{FF2B5EF4-FFF2-40B4-BE49-F238E27FC236}">
                <a16:creationId xmlns:a16="http://schemas.microsoft.com/office/drawing/2014/main" id="{64AF85A6-EEE6-595D-3146-E3D3EB2C61D9}"/>
              </a:ext>
            </a:extLst>
          </p:cNvPr>
          <p:cNvGraphicFramePr>
            <a:graphicFrameLocks noGrp="1"/>
          </p:cNvGraphicFramePr>
          <p:nvPr>
            <p:ph idx="1"/>
            <p:extLst>
              <p:ext uri="{D42A27DB-BD31-4B8C-83A1-F6EECF244321}">
                <p14:modId xmlns:p14="http://schemas.microsoft.com/office/powerpoint/2010/main" val="2273231523"/>
              </p:ext>
            </p:extLst>
          </p:nvPr>
        </p:nvGraphicFramePr>
        <p:xfrm>
          <a:off x="4393932" y="467208"/>
          <a:ext cx="3385090" cy="5923600"/>
        </p:xfrm>
        <a:graphic>
          <a:graphicData uri="http://schemas.openxmlformats.org/drawingml/2006/table">
            <a:tbl>
              <a:tblPr>
                <a:noFill/>
                <a:tableStyleId>{5C22544A-7EE6-4342-B048-85BDC9FD1C3A}</a:tableStyleId>
              </a:tblPr>
              <a:tblGrid>
                <a:gridCol w="1963643">
                  <a:extLst>
                    <a:ext uri="{9D8B030D-6E8A-4147-A177-3AD203B41FA5}">
                      <a16:colId xmlns:a16="http://schemas.microsoft.com/office/drawing/2014/main" val="2541891238"/>
                    </a:ext>
                  </a:extLst>
                </a:gridCol>
                <a:gridCol w="1421447">
                  <a:extLst>
                    <a:ext uri="{9D8B030D-6E8A-4147-A177-3AD203B41FA5}">
                      <a16:colId xmlns:a16="http://schemas.microsoft.com/office/drawing/2014/main" val="2002775470"/>
                    </a:ext>
                  </a:extLst>
                </a:gridCol>
              </a:tblGrid>
              <a:tr h="236944">
                <a:tc>
                  <a:txBody>
                    <a:bodyPr/>
                    <a:lstStyle/>
                    <a:p>
                      <a:pPr algn="l" fontAlgn="b">
                        <a:buNone/>
                      </a:pPr>
                      <a:r>
                        <a:rPr lang="en-US" sz="700" u="none" strike="noStrike">
                          <a:solidFill>
                            <a:schemeClr val="tx1">
                              <a:lumMod val="85000"/>
                              <a:lumOff val="15000"/>
                            </a:schemeClr>
                          </a:solidFill>
                          <a:effectLst/>
                        </a:rPr>
                        <a:t>President </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12700" cmpd="sng">
                      <a:noFill/>
                      <a:prstDash val="solid"/>
                    </a:lnL>
                    <a:lnR w="38100" cap="flat" cmpd="sng" algn="ctr">
                      <a:solidFill>
                        <a:srgbClr val="FFFFFF"/>
                      </a:solidFill>
                      <a:prstDash val="solid"/>
                    </a:lnR>
                    <a:lnT w="12700" cmpd="sng">
                      <a:noFill/>
                      <a:prstDash val="solid"/>
                    </a:lnT>
                    <a:lnB w="38100" cap="flat" cmpd="sng" algn="ctr">
                      <a:solidFill>
                        <a:srgbClr val="FFFFFF"/>
                      </a:solidFill>
                      <a:prstDash val="solid"/>
                    </a:lnB>
                    <a:solidFill>
                      <a:srgbClr val="878E8B">
                        <a:alpha val="30196"/>
                      </a:srgbClr>
                    </a:solidFill>
                  </a:tcPr>
                </a:tc>
                <a:tc>
                  <a:txBody>
                    <a:bodyPr/>
                    <a:lstStyle/>
                    <a:p>
                      <a:pPr algn="l" fontAlgn="b">
                        <a:buNone/>
                      </a:pPr>
                      <a:r>
                        <a:rPr lang="en-US" sz="700" u="none" strike="noStrike">
                          <a:solidFill>
                            <a:schemeClr val="tx1">
                              <a:lumMod val="85000"/>
                              <a:lumOff val="15000"/>
                            </a:schemeClr>
                          </a:solidFill>
                          <a:effectLst/>
                        </a:rPr>
                        <a:t>VACANT </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38100" cap="flat" cmpd="sng" algn="ctr">
                      <a:solidFill>
                        <a:srgbClr val="FFFFFF"/>
                      </a:solidFill>
                      <a:prstDash val="solid"/>
                    </a:lnL>
                    <a:lnR w="12700" cmpd="sng">
                      <a:noFill/>
                      <a:prstDash val="solid"/>
                    </a:lnR>
                    <a:lnT w="12700" cmpd="sng">
                      <a:no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1753462781"/>
                  </a:ext>
                </a:extLst>
              </a:tr>
              <a:tr h="236944">
                <a:tc>
                  <a:txBody>
                    <a:bodyPr/>
                    <a:lstStyle/>
                    <a:p>
                      <a:pPr algn="l" fontAlgn="b">
                        <a:buNone/>
                      </a:pPr>
                      <a:r>
                        <a:rPr lang="en-US" sz="700" u="none" strike="noStrike">
                          <a:solidFill>
                            <a:schemeClr val="tx1">
                              <a:lumMod val="85000"/>
                              <a:lumOff val="15000"/>
                            </a:schemeClr>
                          </a:solidFill>
                          <a:effectLst/>
                        </a:rPr>
                        <a:t>Vice President</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l" fontAlgn="b">
                        <a:buNone/>
                      </a:pPr>
                      <a:r>
                        <a:rPr lang="en-US" sz="700" u="none" strike="noStrike">
                          <a:solidFill>
                            <a:schemeClr val="tx1">
                              <a:lumMod val="85000"/>
                              <a:lumOff val="15000"/>
                            </a:schemeClr>
                          </a:solidFill>
                          <a:effectLst/>
                        </a:rPr>
                        <a:t>Adam Jennex</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1109572299"/>
                  </a:ext>
                </a:extLst>
              </a:tr>
              <a:tr h="236944">
                <a:tc>
                  <a:txBody>
                    <a:bodyPr/>
                    <a:lstStyle/>
                    <a:p>
                      <a:pPr algn="l" fontAlgn="b">
                        <a:buNone/>
                      </a:pPr>
                      <a:r>
                        <a:rPr lang="en-US" sz="700" u="none" strike="noStrike">
                          <a:solidFill>
                            <a:schemeClr val="tx1">
                              <a:lumMod val="85000"/>
                              <a:lumOff val="15000"/>
                            </a:schemeClr>
                          </a:solidFill>
                          <a:effectLst/>
                        </a:rPr>
                        <a:t>Ice Scheduler</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l" fontAlgn="b">
                        <a:buNone/>
                      </a:pPr>
                      <a:r>
                        <a:rPr lang="en-US" sz="700" u="none" strike="noStrike">
                          <a:solidFill>
                            <a:schemeClr val="tx1">
                              <a:lumMod val="85000"/>
                              <a:lumOff val="15000"/>
                            </a:schemeClr>
                          </a:solidFill>
                          <a:effectLst/>
                        </a:rPr>
                        <a:t>Ashley Halloran</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662494170"/>
                  </a:ext>
                </a:extLst>
              </a:tr>
              <a:tr h="236944">
                <a:tc>
                  <a:txBody>
                    <a:bodyPr/>
                    <a:lstStyle/>
                    <a:p>
                      <a:pPr algn="l" fontAlgn="b">
                        <a:buNone/>
                      </a:pPr>
                      <a:r>
                        <a:rPr lang="en-US" sz="700" u="none" strike="noStrike">
                          <a:solidFill>
                            <a:schemeClr val="tx1">
                              <a:lumMod val="85000"/>
                              <a:lumOff val="15000"/>
                            </a:schemeClr>
                          </a:solidFill>
                          <a:effectLst/>
                        </a:rPr>
                        <a:t>Treasurer</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l" fontAlgn="b">
                        <a:buNone/>
                      </a:pPr>
                      <a:r>
                        <a:rPr lang="en-US" sz="700" u="none" strike="noStrike">
                          <a:solidFill>
                            <a:schemeClr val="tx1">
                              <a:lumMod val="85000"/>
                              <a:lumOff val="15000"/>
                            </a:schemeClr>
                          </a:solidFill>
                          <a:effectLst/>
                        </a:rPr>
                        <a:t>Jayne Breton</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881169255"/>
                  </a:ext>
                </a:extLst>
              </a:tr>
              <a:tr h="236944">
                <a:tc>
                  <a:txBody>
                    <a:bodyPr/>
                    <a:lstStyle/>
                    <a:p>
                      <a:pPr algn="l" fontAlgn="b">
                        <a:buNone/>
                      </a:pPr>
                      <a:r>
                        <a:rPr lang="en-US" sz="700" u="none" strike="noStrike">
                          <a:solidFill>
                            <a:schemeClr val="tx1">
                              <a:lumMod val="85000"/>
                              <a:lumOff val="15000"/>
                            </a:schemeClr>
                          </a:solidFill>
                          <a:effectLst/>
                        </a:rPr>
                        <a:t>Registrar</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l" fontAlgn="b">
                        <a:buNone/>
                      </a:pPr>
                      <a:r>
                        <a:rPr lang="en-US" sz="700" u="none" strike="noStrike">
                          <a:solidFill>
                            <a:schemeClr val="tx1">
                              <a:lumMod val="85000"/>
                              <a:lumOff val="15000"/>
                            </a:schemeClr>
                          </a:solidFill>
                          <a:effectLst/>
                        </a:rPr>
                        <a:t>Janet Boutilier</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288091032"/>
                  </a:ext>
                </a:extLst>
              </a:tr>
              <a:tr h="236944">
                <a:tc>
                  <a:txBody>
                    <a:bodyPr/>
                    <a:lstStyle/>
                    <a:p>
                      <a:pPr algn="l" fontAlgn="b">
                        <a:buNone/>
                      </a:pPr>
                      <a:r>
                        <a:rPr lang="en-US" sz="700" u="none" strike="noStrike">
                          <a:solidFill>
                            <a:schemeClr val="tx1">
                              <a:lumMod val="85000"/>
                              <a:lumOff val="15000"/>
                            </a:schemeClr>
                          </a:solidFill>
                          <a:effectLst/>
                        </a:rPr>
                        <a:t>Coaching Coordinator</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l" fontAlgn="b">
                        <a:buNone/>
                      </a:pPr>
                      <a:r>
                        <a:rPr lang="en-US" sz="700" u="none" strike="noStrike">
                          <a:solidFill>
                            <a:schemeClr val="tx1">
                              <a:lumMod val="85000"/>
                              <a:lumOff val="15000"/>
                            </a:schemeClr>
                          </a:solidFill>
                          <a:effectLst/>
                        </a:rPr>
                        <a:t>Whitney Halloran</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4148903464"/>
                  </a:ext>
                </a:extLst>
              </a:tr>
              <a:tr h="236944">
                <a:tc>
                  <a:txBody>
                    <a:bodyPr/>
                    <a:lstStyle/>
                    <a:p>
                      <a:pPr algn="l" fontAlgn="b">
                        <a:buNone/>
                      </a:pPr>
                      <a:r>
                        <a:rPr lang="en-US" sz="700" u="none" strike="noStrike">
                          <a:solidFill>
                            <a:schemeClr val="tx1">
                              <a:lumMod val="85000"/>
                              <a:lumOff val="15000"/>
                            </a:schemeClr>
                          </a:solidFill>
                          <a:effectLst/>
                        </a:rPr>
                        <a:t>Secretary</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l" fontAlgn="b">
                        <a:buNone/>
                      </a:pPr>
                      <a:r>
                        <a:rPr lang="en-US" sz="700" u="none" strike="noStrike">
                          <a:solidFill>
                            <a:schemeClr val="tx1">
                              <a:lumMod val="85000"/>
                              <a:lumOff val="15000"/>
                            </a:schemeClr>
                          </a:solidFill>
                          <a:effectLst/>
                        </a:rPr>
                        <a:t>Julie Wagner</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2905803612"/>
                  </a:ext>
                </a:extLst>
              </a:tr>
              <a:tr h="236944">
                <a:tc>
                  <a:txBody>
                    <a:bodyPr/>
                    <a:lstStyle/>
                    <a:p>
                      <a:pPr algn="l" fontAlgn="b">
                        <a:buNone/>
                      </a:pPr>
                      <a:r>
                        <a:rPr lang="en-US" sz="700" u="none" strike="noStrike">
                          <a:solidFill>
                            <a:schemeClr val="tx1">
                              <a:lumMod val="85000"/>
                              <a:lumOff val="15000"/>
                            </a:schemeClr>
                          </a:solidFill>
                          <a:effectLst/>
                        </a:rPr>
                        <a:t>Risk Manager</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l" fontAlgn="b">
                        <a:buNone/>
                      </a:pPr>
                      <a:r>
                        <a:rPr lang="en-US" sz="700" u="none" strike="noStrike">
                          <a:solidFill>
                            <a:schemeClr val="tx1">
                              <a:lumMod val="85000"/>
                              <a:lumOff val="15000"/>
                            </a:schemeClr>
                          </a:solidFill>
                          <a:effectLst/>
                        </a:rPr>
                        <a:t>Laura Rockwood</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1931242999"/>
                  </a:ext>
                </a:extLst>
              </a:tr>
              <a:tr h="236944">
                <a:tc>
                  <a:txBody>
                    <a:bodyPr/>
                    <a:lstStyle/>
                    <a:p>
                      <a:pPr algn="l" fontAlgn="b">
                        <a:buNone/>
                      </a:pPr>
                      <a:r>
                        <a:rPr lang="en-US" sz="700" u="none" strike="noStrike">
                          <a:solidFill>
                            <a:schemeClr val="tx1">
                              <a:lumMod val="85000"/>
                              <a:lumOff val="15000"/>
                            </a:schemeClr>
                          </a:solidFill>
                          <a:effectLst/>
                        </a:rPr>
                        <a:t>League Coordinator</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l" fontAlgn="b">
                        <a:buNone/>
                      </a:pPr>
                      <a:r>
                        <a:rPr lang="en-US" sz="700" u="none" strike="noStrike">
                          <a:solidFill>
                            <a:schemeClr val="tx1">
                              <a:lumMod val="85000"/>
                              <a:lumOff val="15000"/>
                            </a:schemeClr>
                          </a:solidFill>
                          <a:effectLst/>
                        </a:rPr>
                        <a:t>Hugues Mackay</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2405920440"/>
                  </a:ext>
                </a:extLst>
              </a:tr>
              <a:tr h="236944">
                <a:tc>
                  <a:txBody>
                    <a:bodyPr/>
                    <a:lstStyle/>
                    <a:p>
                      <a:pPr algn="l" fontAlgn="b">
                        <a:buNone/>
                      </a:pPr>
                      <a:r>
                        <a:rPr lang="en-US" sz="700" u="none" strike="noStrike">
                          <a:solidFill>
                            <a:schemeClr val="tx1">
                              <a:lumMod val="85000"/>
                              <a:lumOff val="15000"/>
                            </a:schemeClr>
                          </a:solidFill>
                          <a:effectLst/>
                        </a:rPr>
                        <a:t>Development Coordinator</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l" fontAlgn="b">
                        <a:buNone/>
                      </a:pPr>
                      <a:r>
                        <a:rPr lang="en-US" sz="700" u="none" strike="noStrike">
                          <a:solidFill>
                            <a:schemeClr val="tx1">
                              <a:lumMod val="85000"/>
                              <a:lumOff val="15000"/>
                            </a:schemeClr>
                          </a:solidFill>
                          <a:effectLst/>
                        </a:rPr>
                        <a:t>Becky Warner</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2707872234"/>
                  </a:ext>
                </a:extLst>
              </a:tr>
              <a:tr h="236944">
                <a:tc>
                  <a:txBody>
                    <a:bodyPr/>
                    <a:lstStyle/>
                    <a:p>
                      <a:pPr algn="l" fontAlgn="b">
                        <a:buNone/>
                      </a:pPr>
                      <a:r>
                        <a:rPr lang="en-US" sz="700" u="none" strike="noStrike">
                          <a:solidFill>
                            <a:schemeClr val="tx1">
                              <a:lumMod val="85000"/>
                              <a:lumOff val="15000"/>
                            </a:schemeClr>
                          </a:solidFill>
                          <a:effectLst/>
                        </a:rPr>
                        <a:t>Equity, Diversity &amp; Inclusion Coordinator</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l" fontAlgn="b">
                        <a:buNone/>
                      </a:pPr>
                      <a:r>
                        <a:rPr lang="en-US" sz="700" u="none" strike="noStrike">
                          <a:solidFill>
                            <a:schemeClr val="tx1">
                              <a:lumMod val="85000"/>
                              <a:lumOff val="15000"/>
                            </a:schemeClr>
                          </a:solidFill>
                          <a:effectLst/>
                        </a:rPr>
                        <a:t>Tanya Bezanson</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3141636580"/>
                  </a:ext>
                </a:extLst>
              </a:tr>
              <a:tr h="236944">
                <a:tc>
                  <a:txBody>
                    <a:bodyPr/>
                    <a:lstStyle/>
                    <a:p>
                      <a:pPr algn="l" fontAlgn="b">
                        <a:buNone/>
                      </a:pPr>
                      <a:r>
                        <a:rPr lang="en-US" sz="700" u="none" strike="noStrike">
                          <a:solidFill>
                            <a:schemeClr val="tx1">
                              <a:lumMod val="85000"/>
                              <a:lumOff val="15000"/>
                            </a:schemeClr>
                          </a:solidFill>
                          <a:effectLst/>
                        </a:rPr>
                        <a:t>Equipment Manager</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l" fontAlgn="b">
                        <a:buNone/>
                      </a:pPr>
                      <a:r>
                        <a:rPr lang="en-US" sz="700" u="none" strike="noStrike">
                          <a:solidFill>
                            <a:schemeClr val="tx1">
                              <a:lumMod val="85000"/>
                              <a:lumOff val="15000"/>
                            </a:schemeClr>
                          </a:solidFill>
                          <a:effectLst/>
                        </a:rPr>
                        <a:t>Joel Stevens</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501437091"/>
                  </a:ext>
                </a:extLst>
              </a:tr>
              <a:tr h="236944">
                <a:tc>
                  <a:txBody>
                    <a:bodyPr/>
                    <a:lstStyle/>
                    <a:p>
                      <a:pPr algn="l" fontAlgn="b">
                        <a:buNone/>
                      </a:pPr>
                      <a:r>
                        <a:rPr lang="en-US" sz="700" u="none" strike="noStrike">
                          <a:solidFill>
                            <a:schemeClr val="tx1">
                              <a:lumMod val="85000"/>
                              <a:lumOff val="15000"/>
                            </a:schemeClr>
                          </a:solidFill>
                          <a:effectLst/>
                        </a:rPr>
                        <a:t>Budget Coordinator</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l" fontAlgn="b">
                        <a:buNone/>
                      </a:pPr>
                      <a:r>
                        <a:rPr lang="en-US" sz="700" u="none" strike="noStrike">
                          <a:solidFill>
                            <a:schemeClr val="tx1">
                              <a:lumMod val="85000"/>
                              <a:lumOff val="15000"/>
                            </a:schemeClr>
                          </a:solidFill>
                          <a:effectLst/>
                        </a:rPr>
                        <a:t>Sheryl Delaney</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2355301698"/>
                  </a:ext>
                </a:extLst>
              </a:tr>
              <a:tr h="236944">
                <a:tc>
                  <a:txBody>
                    <a:bodyPr/>
                    <a:lstStyle/>
                    <a:p>
                      <a:pPr algn="l" fontAlgn="b">
                        <a:buNone/>
                      </a:pPr>
                      <a:r>
                        <a:rPr lang="en-US" sz="700" u="none" strike="noStrike">
                          <a:solidFill>
                            <a:schemeClr val="tx1">
                              <a:lumMod val="85000"/>
                              <a:lumOff val="15000"/>
                            </a:schemeClr>
                          </a:solidFill>
                          <a:effectLst/>
                        </a:rPr>
                        <a:t>U7 Coordinator</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l" fontAlgn="b">
                        <a:buNone/>
                      </a:pPr>
                      <a:r>
                        <a:rPr lang="en-US" sz="700" u="none" strike="noStrike">
                          <a:solidFill>
                            <a:schemeClr val="tx1">
                              <a:lumMod val="85000"/>
                              <a:lumOff val="15000"/>
                            </a:schemeClr>
                          </a:solidFill>
                          <a:effectLst/>
                        </a:rPr>
                        <a:t>Victoria Meldrum-Young</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2681621710"/>
                  </a:ext>
                </a:extLst>
              </a:tr>
              <a:tr h="236944">
                <a:tc>
                  <a:txBody>
                    <a:bodyPr/>
                    <a:lstStyle/>
                    <a:p>
                      <a:pPr algn="l" fontAlgn="b">
                        <a:buNone/>
                      </a:pPr>
                      <a:r>
                        <a:rPr lang="en-US" sz="700" u="none" strike="noStrike">
                          <a:solidFill>
                            <a:schemeClr val="tx1">
                              <a:lumMod val="85000"/>
                              <a:lumOff val="15000"/>
                            </a:schemeClr>
                          </a:solidFill>
                          <a:effectLst/>
                        </a:rPr>
                        <a:t>U9 Coordinator</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l" fontAlgn="b">
                        <a:buNone/>
                      </a:pPr>
                      <a:r>
                        <a:rPr lang="en-US" sz="700" u="none" strike="noStrike">
                          <a:solidFill>
                            <a:schemeClr val="tx1">
                              <a:lumMod val="85000"/>
                              <a:lumOff val="15000"/>
                            </a:schemeClr>
                          </a:solidFill>
                          <a:effectLst/>
                        </a:rPr>
                        <a:t>VACANT</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3734444823"/>
                  </a:ext>
                </a:extLst>
              </a:tr>
              <a:tr h="236944">
                <a:tc>
                  <a:txBody>
                    <a:bodyPr/>
                    <a:lstStyle/>
                    <a:p>
                      <a:pPr algn="l" fontAlgn="b">
                        <a:buNone/>
                      </a:pPr>
                      <a:r>
                        <a:rPr lang="en-US" sz="700" u="none" strike="noStrike">
                          <a:solidFill>
                            <a:schemeClr val="tx1">
                              <a:lumMod val="85000"/>
                              <a:lumOff val="15000"/>
                            </a:schemeClr>
                          </a:solidFill>
                          <a:effectLst/>
                        </a:rPr>
                        <a:t>U11 Coordinator</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l" fontAlgn="b">
                        <a:buNone/>
                      </a:pPr>
                      <a:r>
                        <a:rPr lang="en-US" sz="700" u="none" strike="noStrike">
                          <a:solidFill>
                            <a:schemeClr val="tx1">
                              <a:lumMod val="85000"/>
                              <a:lumOff val="15000"/>
                            </a:schemeClr>
                          </a:solidFill>
                          <a:effectLst/>
                        </a:rPr>
                        <a:t>Laura Rockwood</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3966934643"/>
                  </a:ext>
                </a:extLst>
              </a:tr>
              <a:tr h="236944">
                <a:tc>
                  <a:txBody>
                    <a:bodyPr/>
                    <a:lstStyle/>
                    <a:p>
                      <a:pPr algn="l" fontAlgn="b">
                        <a:buNone/>
                      </a:pPr>
                      <a:r>
                        <a:rPr lang="en-US" sz="700" u="none" strike="noStrike">
                          <a:solidFill>
                            <a:schemeClr val="tx1">
                              <a:lumMod val="85000"/>
                              <a:lumOff val="15000"/>
                            </a:schemeClr>
                          </a:solidFill>
                          <a:effectLst/>
                        </a:rPr>
                        <a:t>U13 Coordinator</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l" fontAlgn="b">
                        <a:buNone/>
                      </a:pPr>
                      <a:r>
                        <a:rPr lang="en-US" sz="700" u="none" strike="noStrike">
                          <a:solidFill>
                            <a:schemeClr val="tx1">
                              <a:lumMod val="85000"/>
                              <a:lumOff val="15000"/>
                            </a:schemeClr>
                          </a:solidFill>
                          <a:effectLst/>
                        </a:rPr>
                        <a:t>Gillian Florence</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1798557972"/>
                  </a:ext>
                </a:extLst>
              </a:tr>
              <a:tr h="236944">
                <a:tc>
                  <a:txBody>
                    <a:bodyPr/>
                    <a:lstStyle/>
                    <a:p>
                      <a:pPr algn="l" fontAlgn="b">
                        <a:buNone/>
                      </a:pPr>
                      <a:r>
                        <a:rPr lang="en-US" sz="700" u="none" strike="noStrike">
                          <a:solidFill>
                            <a:schemeClr val="tx1">
                              <a:lumMod val="85000"/>
                              <a:lumOff val="15000"/>
                            </a:schemeClr>
                          </a:solidFill>
                          <a:effectLst/>
                        </a:rPr>
                        <a:t>U15 Coordintor</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l" fontAlgn="b">
                        <a:buNone/>
                      </a:pPr>
                      <a:r>
                        <a:rPr lang="en-US" sz="700" u="none" strike="noStrike">
                          <a:solidFill>
                            <a:schemeClr val="tx1">
                              <a:lumMod val="85000"/>
                              <a:lumOff val="15000"/>
                            </a:schemeClr>
                          </a:solidFill>
                          <a:effectLst/>
                        </a:rPr>
                        <a:t>Chelsea Burgess</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478374595"/>
                  </a:ext>
                </a:extLst>
              </a:tr>
              <a:tr h="236944">
                <a:tc>
                  <a:txBody>
                    <a:bodyPr/>
                    <a:lstStyle/>
                    <a:p>
                      <a:pPr algn="l" fontAlgn="b">
                        <a:buNone/>
                      </a:pPr>
                      <a:r>
                        <a:rPr lang="en-US" sz="700" u="none" strike="noStrike">
                          <a:solidFill>
                            <a:schemeClr val="tx1">
                              <a:lumMod val="85000"/>
                              <a:lumOff val="15000"/>
                            </a:schemeClr>
                          </a:solidFill>
                          <a:effectLst/>
                        </a:rPr>
                        <a:t>U18 Coordinator</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l" fontAlgn="b">
                        <a:buNone/>
                      </a:pPr>
                      <a:r>
                        <a:rPr lang="en-US" sz="700" u="none" strike="noStrike">
                          <a:solidFill>
                            <a:schemeClr val="tx1">
                              <a:lumMod val="85000"/>
                              <a:lumOff val="15000"/>
                            </a:schemeClr>
                          </a:solidFill>
                          <a:effectLst/>
                        </a:rPr>
                        <a:t>Tanya Bezanson</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26315502"/>
                  </a:ext>
                </a:extLst>
              </a:tr>
              <a:tr h="236944">
                <a:tc>
                  <a:txBody>
                    <a:bodyPr/>
                    <a:lstStyle/>
                    <a:p>
                      <a:pPr algn="l" fontAlgn="b">
                        <a:buNone/>
                      </a:pPr>
                      <a:r>
                        <a:rPr lang="en-US" sz="700" u="none" strike="noStrike">
                          <a:solidFill>
                            <a:schemeClr val="tx1">
                              <a:lumMod val="85000"/>
                              <a:lumOff val="15000"/>
                            </a:schemeClr>
                          </a:solidFill>
                          <a:effectLst/>
                        </a:rPr>
                        <a:t>U23 Coordinator</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l" fontAlgn="b">
                        <a:buNone/>
                      </a:pPr>
                      <a:r>
                        <a:rPr lang="en-US" sz="700" u="none" strike="noStrike">
                          <a:solidFill>
                            <a:schemeClr val="tx1">
                              <a:lumMod val="85000"/>
                              <a:lumOff val="15000"/>
                            </a:schemeClr>
                          </a:solidFill>
                          <a:effectLst/>
                        </a:rPr>
                        <a:t>Adam Jennex</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1972612755"/>
                  </a:ext>
                </a:extLst>
              </a:tr>
              <a:tr h="236944">
                <a:tc>
                  <a:txBody>
                    <a:bodyPr/>
                    <a:lstStyle/>
                    <a:p>
                      <a:pPr algn="l" fontAlgn="b">
                        <a:buNone/>
                      </a:pPr>
                      <a:r>
                        <a:rPr lang="en-US" sz="700" u="none" strike="noStrike">
                          <a:solidFill>
                            <a:schemeClr val="tx1">
                              <a:lumMod val="85000"/>
                              <a:lumOff val="15000"/>
                            </a:schemeClr>
                          </a:solidFill>
                          <a:effectLst/>
                        </a:rPr>
                        <a:t>Goalie Coordinator</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l" fontAlgn="b">
                        <a:buNone/>
                      </a:pPr>
                      <a:r>
                        <a:rPr lang="en-US" sz="700" u="none" strike="noStrike">
                          <a:solidFill>
                            <a:schemeClr val="tx1">
                              <a:lumMod val="85000"/>
                              <a:lumOff val="15000"/>
                            </a:schemeClr>
                          </a:solidFill>
                          <a:effectLst/>
                        </a:rPr>
                        <a:t>Janet Boutilier</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2814018580"/>
                  </a:ext>
                </a:extLst>
              </a:tr>
              <a:tr h="236944">
                <a:tc>
                  <a:txBody>
                    <a:bodyPr/>
                    <a:lstStyle/>
                    <a:p>
                      <a:pPr algn="l" fontAlgn="b">
                        <a:buNone/>
                      </a:pPr>
                      <a:r>
                        <a:rPr lang="en-US" sz="700" u="none" strike="noStrike">
                          <a:solidFill>
                            <a:schemeClr val="tx1">
                              <a:lumMod val="85000"/>
                              <a:lumOff val="15000"/>
                            </a:schemeClr>
                          </a:solidFill>
                          <a:effectLst/>
                        </a:rPr>
                        <a:t>Referee in Chief</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l" fontAlgn="b">
                        <a:buNone/>
                      </a:pPr>
                      <a:r>
                        <a:rPr lang="en-US" sz="700" u="none" strike="noStrike">
                          <a:solidFill>
                            <a:schemeClr val="tx1">
                              <a:lumMod val="85000"/>
                              <a:lumOff val="15000"/>
                            </a:schemeClr>
                          </a:solidFill>
                          <a:effectLst/>
                        </a:rPr>
                        <a:t>Pete Lenihan</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1235976467"/>
                  </a:ext>
                </a:extLst>
              </a:tr>
              <a:tr h="236944">
                <a:tc>
                  <a:txBody>
                    <a:bodyPr/>
                    <a:lstStyle/>
                    <a:p>
                      <a:pPr algn="l" fontAlgn="b">
                        <a:buNone/>
                      </a:pPr>
                      <a:r>
                        <a:rPr lang="en-US" sz="700" u="none" strike="noStrike">
                          <a:solidFill>
                            <a:schemeClr val="tx1">
                              <a:lumMod val="85000"/>
                              <a:lumOff val="15000"/>
                            </a:schemeClr>
                          </a:solidFill>
                          <a:effectLst/>
                        </a:rPr>
                        <a:t>5050 Coorodinator</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l" fontAlgn="b">
                        <a:buNone/>
                      </a:pPr>
                      <a:r>
                        <a:rPr lang="en-US" sz="700" u="none" strike="noStrike">
                          <a:solidFill>
                            <a:schemeClr val="tx1">
                              <a:lumMod val="85000"/>
                              <a:lumOff val="15000"/>
                            </a:schemeClr>
                          </a:solidFill>
                          <a:effectLst/>
                        </a:rPr>
                        <a:t>Debbie Walsh</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1332497225"/>
                  </a:ext>
                </a:extLst>
              </a:tr>
              <a:tr h="236944">
                <a:tc>
                  <a:txBody>
                    <a:bodyPr/>
                    <a:lstStyle/>
                    <a:p>
                      <a:pPr algn="l" fontAlgn="b">
                        <a:buNone/>
                      </a:pPr>
                      <a:r>
                        <a:rPr lang="en-US" sz="700" u="none" strike="noStrike">
                          <a:solidFill>
                            <a:schemeClr val="tx1">
                              <a:lumMod val="85000"/>
                              <a:lumOff val="15000"/>
                            </a:schemeClr>
                          </a:solidFill>
                          <a:effectLst/>
                        </a:rPr>
                        <a:t>House Tournament Coordinator</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pPr algn="l" fontAlgn="b">
                        <a:buNone/>
                      </a:pPr>
                      <a:r>
                        <a:rPr lang="en-US" sz="700" u="none" strike="noStrike">
                          <a:solidFill>
                            <a:schemeClr val="tx1">
                              <a:lumMod val="85000"/>
                              <a:lumOff val="15000"/>
                            </a:schemeClr>
                          </a:solidFill>
                          <a:effectLst/>
                        </a:rPr>
                        <a:t>Kelly Greenland</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1410544130"/>
                  </a:ext>
                </a:extLst>
              </a:tr>
              <a:tr h="236944">
                <a:tc>
                  <a:txBody>
                    <a:bodyPr/>
                    <a:lstStyle/>
                    <a:p>
                      <a:pPr algn="l" fontAlgn="b">
                        <a:buNone/>
                      </a:pPr>
                      <a:r>
                        <a:rPr lang="en-US" sz="700" u="none" strike="noStrike">
                          <a:solidFill>
                            <a:schemeClr val="tx1">
                              <a:lumMod val="85000"/>
                              <a:lumOff val="15000"/>
                            </a:schemeClr>
                          </a:solidFill>
                          <a:effectLst/>
                        </a:rPr>
                        <a:t>Jamboree Coorinator</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12700" cmpd="sng">
                      <a:noFill/>
                      <a:prstDash val="solid"/>
                    </a:lnL>
                    <a:lnR w="38100" cap="flat" cmpd="sng" algn="ctr">
                      <a:solidFill>
                        <a:srgbClr val="FFFFFF"/>
                      </a:solidFill>
                      <a:prstDash val="solid"/>
                    </a:lnR>
                    <a:lnT w="38100" cap="flat" cmpd="sng" algn="ctr">
                      <a:solidFill>
                        <a:srgbClr val="FFFFFF"/>
                      </a:solidFill>
                      <a:prstDash val="solid"/>
                    </a:lnT>
                    <a:lnB w="12700" cmpd="sng">
                      <a:noFill/>
                      <a:prstDash val="solid"/>
                    </a:lnB>
                    <a:solidFill>
                      <a:srgbClr val="878E8B">
                        <a:alpha val="30196"/>
                      </a:srgbClr>
                    </a:solidFill>
                  </a:tcPr>
                </a:tc>
                <a:tc>
                  <a:txBody>
                    <a:bodyPr/>
                    <a:lstStyle/>
                    <a:p>
                      <a:pPr algn="l" fontAlgn="b">
                        <a:buNone/>
                      </a:pPr>
                      <a:r>
                        <a:rPr lang="en-US" sz="700" u="none" strike="noStrike">
                          <a:solidFill>
                            <a:schemeClr val="tx1">
                              <a:lumMod val="85000"/>
                              <a:lumOff val="15000"/>
                            </a:schemeClr>
                          </a:solidFill>
                          <a:effectLst/>
                        </a:rPr>
                        <a:t>Victoria Meldrum-Young</a:t>
                      </a:r>
                      <a:endParaRPr lang="en-US" sz="700" b="0" i="0" u="none" strike="noStrike">
                        <a:solidFill>
                          <a:schemeClr val="tx1">
                            <a:lumMod val="85000"/>
                            <a:lumOff val="15000"/>
                          </a:schemeClr>
                        </a:solidFill>
                        <a:effectLst/>
                        <a:latin typeface="Calibri" panose="020F0502020204030204" pitchFamily="34" charset="0"/>
                      </a:endParaRPr>
                    </a:p>
                  </a:txBody>
                  <a:tcPr marL="97641" marR="58585" marT="58585" marB="58585" anchor="b">
                    <a:lnL w="38100" cap="flat" cmpd="sng" algn="ctr">
                      <a:solidFill>
                        <a:srgbClr val="FFFFFF"/>
                      </a:solidFill>
                      <a:prstDash val="solid"/>
                    </a:lnL>
                    <a:lnR w="12700" cmpd="sng">
                      <a:noFill/>
                      <a:prstDash val="solid"/>
                    </a:lnR>
                    <a:lnT w="38100" cap="flat" cmpd="sng" algn="ctr">
                      <a:solidFill>
                        <a:srgbClr val="FFFFFF"/>
                      </a:solidFill>
                      <a:prstDash val="solid"/>
                    </a:lnT>
                    <a:lnB w="12700" cmpd="sng">
                      <a:noFill/>
                      <a:prstDash val="solid"/>
                    </a:lnB>
                    <a:solidFill>
                      <a:srgbClr val="878E8B">
                        <a:alpha val="30196"/>
                      </a:srgbClr>
                    </a:solidFill>
                  </a:tcPr>
                </a:tc>
                <a:extLst>
                  <a:ext uri="{0D108BD9-81ED-4DB2-BD59-A6C34878D82A}">
                    <a16:rowId xmlns:a16="http://schemas.microsoft.com/office/drawing/2014/main" val="2503749147"/>
                  </a:ext>
                </a:extLst>
              </a:tr>
            </a:tbl>
          </a:graphicData>
        </a:graphic>
      </p:graphicFrame>
    </p:spTree>
    <p:extLst>
      <p:ext uri="{BB962C8B-B14F-4D97-AF65-F5344CB8AC3E}">
        <p14:creationId xmlns:p14="http://schemas.microsoft.com/office/powerpoint/2010/main" val="24028745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118290A-2CC3-53BB-A793-CB3F71956656}"/>
              </a:ext>
            </a:extLst>
          </p:cNvPr>
          <p:cNvSpPr>
            <a:spLocks noGrp="1"/>
          </p:cNvSpPr>
          <p:nvPr>
            <p:ph type="title"/>
          </p:nvPr>
        </p:nvSpPr>
        <p:spPr>
          <a:xfrm>
            <a:off x="1028699" y="294538"/>
            <a:ext cx="7421963" cy="1033669"/>
          </a:xfrm>
        </p:spPr>
        <p:txBody>
          <a:bodyPr>
            <a:normAutofit/>
          </a:bodyPr>
          <a:lstStyle/>
          <a:p>
            <a:r>
              <a:rPr lang="en-CA" sz="3200" dirty="0">
                <a:solidFill>
                  <a:srgbClr val="FFFFFF"/>
                </a:solidFill>
              </a:rPr>
              <a:t>Coach Coordinator Report</a:t>
            </a:r>
            <a:br>
              <a:rPr lang="en-CA" sz="3200" dirty="0">
                <a:solidFill>
                  <a:srgbClr val="FFFFFF"/>
                </a:solidFill>
              </a:rPr>
            </a:br>
            <a:r>
              <a:rPr lang="en-CA" sz="2400" dirty="0">
                <a:solidFill>
                  <a:srgbClr val="FFFFFF"/>
                </a:solidFill>
              </a:rPr>
              <a:t>- Whitney Halloran</a:t>
            </a:r>
            <a:endParaRPr lang="en-CA" sz="3200" dirty="0">
              <a:solidFill>
                <a:srgbClr val="FFFFFF"/>
              </a:solidFill>
            </a:endParaRPr>
          </a:p>
        </p:txBody>
      </p:sp>
      <p:sp>
        <p:nvSpPr>
          <p:cNvPr id="3" name="Content Placeholder 2">
            <a:extLst>
              <a:ext uri="{FF2B5EF4-FFF2-40B4-BE49-F238E27FC236}">
                <a16:creationId xmlns:a16="http://schemas.microsoft.com/office/drawing/2014/main" id="{929AA795-C95D-BEEE-88B7-C2EC29A92EF4}"/>
              </a:ext>
            </a:extLst>
          </p:cNvPr>
          <p:cNvSpPr>
            <a:spLocks noGrp="1"/>
          </p:cNvSpPr>
          <p:nvPr>
            <p:ph idx="1"/>
          </p:nvPr>
        </p:nvSpPr>
        <p:spPr>
          <a:xfrm>
            <a:off x="1028699" y="2318197"/>
            <a:ext cx="7293023" cy="3683358"/>
          </a:xfrm>
        </p:spPr>
        <p:txBody>
          <a:bodyPr anchor="ctr">
            <a:normAutofit fontScale="47500" lnSpcReduction="20000"/>
          </a:bodyPr>
          <a:lstStyle/>
          <a:p>
            <a:r>
              <a:rPr lang="en-US" dirty="0"/>
              <a:t>We had another great evaluation process for our association this year. </a:t>
            </a:r>
          </a:p>
          <a:p>
            <a:r>
              <a:rPr lang="en-US" dirty="0"/>
              <a:t>We had great collaboration between the Coaching Coordinator and Development Coordinator to help ensure evaluations ran smoothly from planning through execution. </a:t>
            </a:r>
          </a:p>
          <a:p>
            <a:r>
              <a:rPr lang="en-US" dirty="0"/>
              <a:t>We benefited from a dedicated group of 11 independent evaluators, which helped provide consistency and fairness throughout the process. We also completed a second season using GrayJay, which continues to be an effective tool for managing evaluations.</a:t>
            </a:r>
            <a:br>
              <a:rPr lang="en-US" dirty="0"/>
            </a:br>
            <a:endParaRPr lang="en-US" dirty="0"/>
          </a:p>
          <a:p>
            <a:r>
              <a:rPr lang="en-US" dirty="0"/>
              <a:t>Several enhancements were introduced this season, including a dedicated goalie-only session and having all on-ice practice sessions being led by a single instructor, providing a consistent evaluation experience across all groups. A goal moving forward with the evaluation process is to continue working to increase the number of goalie evaluators available in upcoming years.</a:t>
            </a:r>
            <a:br>
              <a:rPr lang="en-US" dirty="0"/>
            </a:br>
            <a:endParaRPr lang="en-US" dirty="0"/>
          </a:p>
          <a:p>
            <a:r>
              <a:rPr lang="en-US" dirty="0"/>
              <a:t>We did require the use of Injury Player Protocol for one player at the U15 level. </a:t>
            </a:r>
          </a:p>
          <a:p>
            <a:r>
              <a:rPr lang="en-US" dirty="0"/>
              <a:t>We also continue to refine the U9 balancing process and are exploring additional structure for future seasons. Coach selection was completed successfully, and we continue to work with our registrar to improve our coach qualification attainment/verification process.</a:t>
            </a:r>
          </a:p>
          <a:p>
            <a:endParaRPr lang="en-CA" sz="1700" dirty="0"/>
          </a:p>
        </p:txBody>
      </p:sp>
    </p:spTree>
    <p:extLst>
      <p:ext uri="{BB962C8B-B14F-4D97-AF65-F5344CB8AC3E}">
        <p14:creationId xmlns:p14="http://schemas.microsoft.com/office/powerpoint/2010/main" val="20758041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81A0982-9F2D-9015-B31C-9F8FAABB101A}"/>
              </a:ext>
            </a:extLst>
          </p:cNvPr>
          <p:cNvSpPr>
            <a:spLocks noGrp="1"/>
          </p:cNvSpPr>
          <p:nvPr>
            <p:ph type="title"/>
          </p:nvPr>
        </p:nvSpPr>
        <p:spPr>
          <a:xfrm>
            <a:off x="1028699" y="294538"/>
            <a:ext cx="7421963" cy="1033669"/>
          </a:xfrm>
        </p:spPr>
        <p:txBody>
          <a:bodyPr>
            <a:normAutofit fontScale="90000"/>
          </a:bodyPr>
          <a:lstStyle/>
          <a:p>
            <a:r>
              <a:rPr lang="en-CA" sz="3100" dirty="0">
                <a:solidFill>
                  <a:srgbClr val="FFFFFF"/>
                </a:solidFill>
              </a:rPr>
              <a:t>Equity, Diversity &amp; Inclusion Coordinator Report</a:t>
            </a:r>
            <a:br>
              <a:rPr lang="en-CA" sz="2700" dirty="0">
                <a:solidFill>
                  <a:srgbClr val="FFFFFF"/>
                </a:solidFill>
              </a:rPr>
            </a:br>
            <a:r>
              <a:rPr lang="en-CA" sz="2400" dirty="0">
                <a:solidFill>
                  <a:srgbClr val="FFFFFF"/>
                </a:solidFill>
              </a:rPr>
              <a:t>- Tanya Bezanson</a:t>
            </a:r>
            <a:endParaRPr lang="en-CA" sz="2700" dirty="0">
              <a:solidFill>
                <a:srgbClr val="FFFFFF"/>
              </a:solidFill>
            </a:endParaRPr>
          </a:p>
        </p:txBody>
      </p:sp>
      <p:sp>
        <p:nvSpPr>
          <p:cNvPr id="3" name="Content Placeholder 2">
            <a:extLst>
              <a:ext uri="{FF2B5EF4-FFF2-40B4-BE49-F238E27FC236}">
                <a16:creationId xmlns:a16="http://schemas.microsoft.com/office/drawing/2014/main" id="{7F37E6BC-B42E-E639-EECD-9B645C4BFD27}"/>
              </a:ext>
            </a:extLst>
          </p:cNvPr>
          <p:cNvSpPr>
            <a:spLocks noGrp="1"/>
          </p:cNvSpPr>
          <p:nvPr>
            <p:ph idx="1"/>
          </p:nvPr>
        </p:nvSpPr>
        <p:spPr>
          <a:xfrm>
            <a:off x="715937" y="1696995"/>
            <a:ext cx="7712122" cy="4609360"/>
          </a:xfrm>
        </p:spPr>
        <p:txBody>
          <a:bodyPr anchor="ctr">
            <a:normAutofit fontScale="70000" lnSpcReduction="20000"/>
          </a:bodyPr>
          <a:lstStyle/>
          <a:p>
            <a:endParaRPr lang="en-US" dirty="0"/>
          </a:p>
          <a:p>
            <a:endParaRPr lang="en-US" dirty="0"/>
          </a:p>
          <a:p>
            <a:r>
              <a:rPr lang="en-US" dirty="0"/>
              <a:t> As EDI Coordinator this season was my first year in this role and it was relatively quiet overall, with limited EDI-related matters arising throughout much of the year. Toward the end of the season, however, situations emerged that prompted important discussions within the association regarding how certain matters should be addressed moving forward. </a:t>
            </a:r>
          </a:p>
          <a:p>
            <a:r>
              <a:rPr lang="en-US" dirty="0"/>
              <a:t>As part of those discussions, a disciplinary committee was formed to help establish clearer processes, expectations, and accountability measures for handling future concerns or incidents that may arise. The development of this committee represents a positive step toward ensuring a fair, consistent, and transparent framework for all members of the association in future seasons. </a:t>
            </a:r>
          </a:p>
          <a:p>
            <a:r>
              <a:rPr lang="en-US" dirty="0"/>
              <a:t>Looking ahead, the goal for future seasons is to further develop the EDI role by providing members with more information, resources, and programs that support ongoing equity, diversity, and inclusion initiatives within the association. </a:t>
            </a:r>
            <a:endParaRPr lang="en-CA" sz="1700" dirty="0"/>
          </a:p>
        </p:txBody>
      </p:sp>
    </p:spTree>
    <p:extLst>
      <p:ext uri="{BB962C8B-B14F-4D97-AF65-F5344CB8AC3E}">
        <p14:creationId xmlns:p14="http://schemas.microsoft.com/office/powerpoint/2010/main" val="5292243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A1A73E8-2B10-30AC-B24C-5537F0FA6E06}"/>
              </a:ext>
            </a:extLst>
          </p:cNvPr>
          <p:cNvSpPr>
            <a:spLocks noGrp="1"/>
          </p:cNvSpPr>
          <p:nvPr>
            <p:ph type="title"/>
          </p:nvPr>
        </p:nvSpPr>
        <p:spPr>
          <a:xfrm>
            <a:off x="1028699" y="294538"/>
            <a:ext cx="7421963" cy="1033669"/>
          </a:xfrm>
        </p:spPr>
        <p:txBody>
          <a:bodyPr>
            <a:normAutofit/>
          </a:bodyPr>
          <a:lstStyle/>
          <a:p>
            <a:r>
              <a:rPr lang="en-US" sz="3500" dirty="0">
                <a:solidFill>
                  <a:srgbClr val="FFFFFF"/>
                </a:solidFill>
              </a:rPr>
              <a:t>Risk Manager Report</a:t>
            </a:r>
            <a:br>
              <a:rPr lang="en-US" sz="3500" dirty="0">
                <a:solidFill>
                  <a:srgbClr val="FFFFFF"/>
                </a:solidFill>
              </a:rPr>
            </a:br>
            <a:r>
              <a:rPr lang="en-US" sz="2400" dirty="0">
                <a:solidFill>
                  <a:srgbClr val="FFFFFF"/>
                </a:solidFill>
              </a:rPr>
              <a:t>- Laura Rockwood</a:t>
            </a:r>
            <a:endParaRPr lang="en-US" sz="3500" dirty="0">
              <a:solidFill>
                <a:srgbClr val="FFFFFF"/>
              </a:solidFill>
            </a:endParaRPr>
          </a:p>
        </p:txBody>
      </p:sp>
      <p:sp>
        <p:nvSpPr>
          <p:cNvPr id="3" name="Content Placeholder 2">
            <a:extLst>
              <a:ext uri="{FF2B5EF4-FFF2-40B4-BE49-F238E27FC236}">
                <a16:creationId xmlns:a16="http://schemas.microsoft.com/office/drawing/2014/main" id="{3C0EC89E-B18B-BE9B-41C5-0B686E826EEF}"/>
              </a:ext>
            </a:extLst>
          </p:cNvPr>
          <p:cNvSpPr>
            <a:spLocks noGrp="1"/>
          </p:cNvSpPr>
          <p:nvPr>
            <p:ph idx="1"/>
          </p:nvPr>
        </p:nvSpPr>
        <p:spPr>
          <a:xfrm>
            <a:off x="1028699" y="2318197"/>
            <a:ext cx="7293023" cy="3683358"/>
          </a:xfrm>
        </p:spPr>
        <p:txBody>
          <a:bodyPr anchor="ctr">
            <a:normAutofit fontScale="92500" lnSpcReduction="20000"/>
          </a:bodyPr>
          <a:lstStyle/>
          <a:p>
            <a:pPr fontAlgn="base"/>
            <a:r>
              <a:rPr lang="en-US" dirty="0"/>
              <a:t>For the 2025 – 2026 Dressing Room attendants continue to be required.</a:t>
            </a:r>
          </a:p>
          <a:p>
            <a:pPr fontAlgn="base"/>
            <a:br>
              <a:rPr lang="en-US" dirty="0"/>
            </a:br>
            <a:endParaRPr lang="en-US" dirty="0"/>
          </a:p>
          <a:p>
            <a:pPr fontAlgn="base"/>
            <a:r>
              <a:rPr lang="en-US" dirty="0"/>
              <a:t>All teams had a volunteer step up for this role. Thank you to the volunteers that took this on to help ensure we had a successful season.</a:t>
            </a:r>
          </a:p>
          <a:p>
            <a:pPr fontAlgn="base"/>
            <a:br>
              <a:rPr lang="en-US" dirty="0"/>
            </a:br>
            <a:endParaRPr lang="en-US" dirty="0"/>
          </a:p>
          <a:p>
            <a:pPr fontAlgn="base"/>
            <a:r>
              <a:rPr lang="en-US" dirty="0"/>
              <a:t>​I am pleased to report that there were no player incidents reported this season</a:t>
            </a:r>
          </a:p>
          <a:p>
            <a:endParaRPr lang="en-US" sz="1700" dirty="0"/>
          </a:p>
        </p:txBody>
      </p:sp>
    </p:spTree>
    <p:extLst>
      <p:ext uri="{BB962C8B-B14F-4D97-AF65-F5344CB8AC3E}">
        <p14:creationId xmlns:p14="http://schemas.microsoft.com/office/powerpoint/2010/main" val="651070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1FE739-CE84-9FD4-2707-5409202DE54D}"/>
              </a:ext>
            </a:extLst>
          </p:cNvPr>
          <p:cNvSpPr>
            <a:spLocks noGrp="1"/>
          </p:cNvSpPr>
          <p:nvPr>
            <p:ph type="title"/>
          </p:nvPr>
        </p:nvSpPr>
        <p:spPr>
          <a:xfrm>
            <a:off x="220221" y="339610"/>
            <a:ext cx="8703554" cy="1033669"/>
          </a:xfrm>
        </p:spPr>
        <p:txBody>
          <a:bodyPr>
            <a:normAutofit fontScale="90000"/>
          </a:bodyPr>
          <a:lstStyle/>
          <a:p>
            <a:r>
              <a:rPr lang="en-CA" sz="3100" dirty="0">
                <a:solidFill>
                  <a:srgbClr val="FFFFFF"/>
                </a:solidFill>
              </a:rPr>
              <a:t>Representative &amp; Recreational League Coordinator Report</a:t>
            </a:r>
            <a:br>
              <a:rPr lang="en-CA" sz="2200" dirty="0">
                <a:solidFill>
                  <a:srgbClr val="FFFFFF"/>
                </a:solidFill>
              </a:rPr>
            </a:br>
            <a:r>
              <a:rPr lang="en-CA" sz="2400" dirty="0">
                <a:solidFill>
                  <a:srgbClr val="FFFFFF"/>
                </a:solidFill>
              </a:rPr>
              <a:t>- Hugues Mackay</a:t>
            </a:r>
            <a:endParaRPr lang="en-CA" sz="2200" dirty="0">
              <a:solidFill>
                <a:srgbClr val="FFFFFF"/>
              </a:solidFill>
            </a:endParaRPr>
          </a:p>
        </p:txBody>
      </p:sp>
      <p:sp>
        <p:nvSpPr>
          <p:cNvPr id="3" name="Content Placeholder 2">
            <a:extLst>
              <a:ext uri="{FF2B5EF4-FFF2-40B4-BE49-F238E27FC236}">
                <a16:creationId xmlns:a16="http://schemas.microsoft.com/office/drawing/2014/main" id="{770E376F-E841-C6FD-0389-00DC46B2FAB4}"/>
              </a:ext>
            </a:extLst>
          </p:cNvPr>
          <p:cNvSpPr>
            <a:spLocks noGrp="1"/>
          </p:cNvSpPr>
          <p:nvPr>
            <p:ph idx="1"/>
          </p:nvPr>
        </p:nvSpPr>
        <p:spPr>
          <a:xfrm>
            <a:off x="124290" y="1859948"/>
            <a:ext cx="8799485" cy="4735536"/>
          </a:xfrm>
        </p:spPr>
        <p:txBody>
          <a:bodyPr anchor="ctr">
            <a:normAutofit/>
          </a:bodyPr>
          <a:lstStyle/>
          <a:p>
            <a:r>
              <a:rPr lang="en-US" sz="1600" dirty="0"/>
              <a:t>Engagement across the various leagues has remained relatively low since the last update, with no notable developments, issues, or activities.</a:t>
            </a:r>
          </a:p>
          <a:p>
            <a:endParaRPr lang="en-US" sz="1600" dirty="0"/>
          </a:p>
          <a:p>
            <a:r>
              <a:rPr lang="en-US" sz="1600" dirty="0"/>
              <a:t>Ongoing discussion regarding potential </a:t>
            </a:r>
            <a:r>
              <a:rPr lang="en-US" sz="1600" b="1" dirty="0"/>
              <a:t>league merger </a:t>
            </a:r>
            <a:r>
              <a:rPr lang="en-US" sz="1600" dirty="0"/>
              <a:t>expansion. Based on the recent </a:t>
            </a:r>
            <a:r>
              <a:rPr lang="en-US" sz="1600" b="1" dirty="0"/>
              <a:t>ESMHA family survey</a:t>
            </a:r>
            <a:r>
              <a:rPr lang="en-US" sz="1600" dirty="0"/>
              <a:t>, </a:t>
            </a:r>
            <a:r>
              <a:rPr lang="en-US" sz="1600" b="1" dirty="0"/>
              <a:t>support</a:t>
            </a:r>
            <a:r>
              <a:rPr lang="en-US" sz="1600" dirty="0"/>
              <a:t> for any merger appears to be </a:t>
            </a:r>
            <a:r>
              <a:rPr lang="en-US" sz="1600" b="1" dirty="0"/>
              <a:t>conditional</a:t>
            </a:r>
            <a:r>
              <a:rPr lang="en-US" sz="1600" dirty="0"/>
              <a:t> rather than broadly enthusiastic. While some families are open to merger discussions in certain circumstances, there is no clear mandate for blanket endorsement.</a:t>
            </a:r>
          </a:p>
          <a:p>
            <a:r>
              <a:rPr lang="en-US" sz="1600" dirty="0"/>
              <a:t>The </a:t>
            </a:r>
            <a:r>
              <a:rPr lang="en-US" sz="1600" b="1" dirty="0"/>
              <a:t>key concerns </a:t>
            </a:r>
            <a:r>
              <a:rPr lang="en-US" sz="1600" dirty="0"/>
              <a:t>raised by families include </a:t>
            </a:r>
            <a:r>
              <a:rPr lang="en-US" sz="1600" b="1" dirty="0"/>
              <a:t>increased travel burden, added costs, winter driving safety, scheduling impacts</a:t>
            </a:r>
            <a:r>
              <a:rPr lang="en-US" sz="1600" dirty="0"/>
              <a:t>, and the effect on family and work commitments. Parents appear more comfortable with increased travel at older age levels, particularly U15 and U18, than at U11 or younger.</a:t>
            </a:r>
          </a:p>
          <a:p>
            <a:r>
              <a:rPr lang="en-US" sz="1600" dirty="0"/>
              <a:t>My view is that ESMHA should remain open to continued discussion, but only when proposals include clear guardrails, such as age-appropriate implementation, travel limits, regional scheduling considerations, affordability protections, and </a:t>
            </a:r>
            <a:r>
              <a:rPr lang="en-US" sz="1600" b="1" dirty="0"/>
              <a:t>full disclosure of expectations prior to tryouts.</a:t>
            </a:r>
          </a:p>
          <a:p>
            <a:endParaRPr lang="en-CA" sz="1600" dirty="0"/>
          </a:p>
        </p:txBody>
      </p:sp>
    </p:spTree>
    <p:extLst>
      <p:ext uri="{BB962C8B-B14F-4D97-AF65-F5344CB8AC3E}">
        <p14:creationId xmlns:p14="http://schemas.microsoft.com/office/powerpoint/2010/main" val="21052950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CA17F43-223A-DEBD-4341-60AAF14DB7B8}"/>
              </a:ext>
            </a:extLst>
          </p:cNvPr>
          <p:cNvSpPr>
            <a:spLocks noGrp="1"/>
          </p:cNvSpPr>
          <p:nvPr>
            <p:ph type="title"/>
          </p:nvPr>
        </p:nvSpPr>
        <p:spPr>
          <a:xfrm>
            <a:off x="1028699" y="294538"/>
            <a:ext cx="7421963" cy="1033669"/>
          </a:xfrm>
        </p:spPr>
        <p:txBody>
          <a:bodyPr>
            <a:normAutofit/>
          </a:bodyPr>
          <a:lstStyle/>
          <a:p>
            <a:r>
              <a:rPr lang="en-CA" sz="3200" dirty="0">
                <a:solidFill>
                  <a:srgbClr val="FFFFFF"/>
                </a:solidFill>
              </a:rPr>
              <a:t>Equipment Coordinator Report</a:t>
            </a:r>
            <a:br>
              <a:rPr lang="en-CA" sz="3200" dirty="0">
                <a:solidFill>
                  <a:srgbClr val="FFFFFF"/>
                </a:solidFill>
              </a:rPr>
            </a:br>
            <a:r>
              <a:rPr lang="en-CA" sz="2400" dirty="0">
                <a:solidFill>
                  <a:srgbClr val="FFFFFF"/>
                </a:solidFill>
              </a:rPr>
              <a:t>- Joel Stevens</a:t>
            </a:r>
            <a:endParaRPr lang="en-CA" sz="3200" dirty="0">
              <a:solidFill>
                <a:srgbClr val="FFFFFF"/>
              </a:solidFill>
            </a:endParaRPr>
          </a:p>
        </p:txBody>
      </p:sp>
      <p:sp>
        <p:nvSpPr>
          <p:cNvPr id="3" name="Content Placeholder 2">
            <a:extLst>
              <a:ext uri="{FF2B5EF4-FFF2-40B4-BE49-F238E27FC236}">
                <a16:creationId xmlns:a16="http://schemas.microsoft.com/office/drawing/2014/main" id="{410ACE6F-DA97-EC00-B159-BABF23E7D675}"/>
              </a:ext>
            </a:extLst>
          </p:cNvPr>
          <p:cNvSpPr>
            <a:spLocks noGrp="1"/>
          </p:cNvSpPr>
          <p:nvPr>
            <p:ph idx="1"/>
          </p:nvPr>
        </p:nvSpPr>
        <p:spPr>
          <a:xfrm>
            <a:off x="1028699" y="2318197"/>
            <a:ext cx="7293023" cy="3683358"/>
          </a:xfrm>
        </p:spPr>
        <p:txBody>
          <a:bodyPr anchor="ctr">
            <a:normAutofit/>
          </a:bodyPr>
          <a:lstStyle/>
          <a:p>
            <a:r>
              <a:rPr lang="en-CA" sz="1700" dirty="0"/>
              <a:t>Tim Hortons no longer sponsors jerseys for U9. ESMH purchased jerseys for this cohort to be used over two season. U9 conversion to club sweaters ongoing</a:t>
            </a:r>
          </a:p>
          <a:p>
            <a:r>
              <a:rPr lang="en-CA" sz="1700" dirty="0"/>
              <a:t>U23 required purchase of XXX Large set of jerseys</a:t>
            </a:r>
          </a:p>
          <a:p>
            <a:r>
              <a:rPr lang="en-CA" sz="1700" dirty="0"/>
              <a:t>Ongoing replacement of 25% of jerseys continues</a:t>
            </a:r>
          </a:p>
          <a:p>
            <a:r>
              <a:rPr lang="en-CA" sz="1700" dirty="0"/>
              <a:t>Jersey fee of $50/player</a:t>
            </a:r>
          </a:p>
        </p:txBody>
      </p:sp>
    </p:spTree>
    <p:extLst>
      <p:ext uri="{BB962C8B-B14F-4D97-AF65-F5344CB8AC3E}">
        <p14:creationId xmlns:p14="http://schemas.microsoft.com/office/powerpoint/2010/main" val="40115652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5F118A6-96D8-BF35-9DDE-EB4AD9633658}"/>
              </a:ext>
            </a:extLst>
          </p:cNvPr>
          <p:cNvSpPr>
            <a:spLocks noGrp="1"/>
          </p:cNvSpPr>
          <p:nvPr>
            <p:ph type="title"/>
          </p:nvPr>
        </p:nvSpPr>
        <p:spPr>
          <a:xfrm>
            <a:off x="1028699" y="294538"/>
            <a:ext cx="7421963" cy="1033669"/>
          </a:xfrm>
        </p:spPr>
        <p:txBody>
          <a:bodyPr>
            <a:normAutofit/>
          </a:bodyPr>
          <a:lstStyle/>
          <a:p>
            <a:r>
              <a:rPr lang="en-US" sz="3500" dirty="0">
                <a:solidFill>
                  <a:srgbClr val="FFFFFF"/>
                </a:solidFill>
              </a:rPr>
              <a:t>U7 Coordinator</a:t>
            </a:r>
            <a:br>
              <a:rPr lang="en-US" sz="3500" dirty="0">
                <a:solidFill>
                  <a:srgbClr val="FFFFFF"/>
                </a:solidFill>
              </a:rPr>
            </a:br>
            <a:r>
              <a:rPr lang="en-US" sz="2400" dirty="0">
                <a:solidFill>
                  <a:srgbClr val="FFFFFF"/>
                </a:solidFill>
              </a:rPr>
              <a:t>- Victoria Meldrum-Young</a:t>
            </a:r>
            <a:endParaRPr lang="en-US" sz="3500" dirty="0">
              <a:solidFill>
                <a:srgbClr val="FFFFFF"/>
              </a:solidFill>
            </a:endParaRPr>
          </a:p>
        </p:txBody>
      </p:sp>
      <p:sp>
        <p:nvSpPr>
          <p:cNvPr id="3" name="Content Placeholder 2">
            <a:extLst>
              <a:ext uri="{FF2B5EF4-FFF2-40B4-BE49-F238E27FC236}">
                <a16:creationId xmlns:a16="http://schemas.microsoft.com/office/drawing/2014/main" id="{DB5BE003-CFD8-70AE-4999-5AD10E8072F5}"/>
              </a:ext>
            </a:extLst>
          </p:cNvPr>
          <p:cNvSpPr>
            <a:spLocks noGrp="1"/>
          </p:cNvSpPr>
          <p:nvPr>
            <p:ph idx="1"/>
          </p:nvPr>
        </p:nvSpPr>
        <p:spPr>
          <a:xfrm>
            <a:off x="78244" y="2120475"/>
            <a:ext cx="8987507" cy="4201099"/>
          </a:xfrm>
        </p:spPr>
        <p:txBody>
          <a:bodyPr anchor="ctr">
            <a:normAutofit/>
          </a:bodyPr>
          <a:lstStyle/>
          <a:p>
            <a:endParaRPr lang="en-US" sz="1000" dirty="0"/>
          </a:p>
          <a:p>
            <a:pPr marL="0" indent="0">
              <a:buNone/>
            </a:pPr>
            <a:r>
              <a:rPr lang="en-US" sz="1400" dirty="0"/>
              <a:t>The U7 program had a fantastic season this year. We began the season with 90 registered players and finished the year with </a:t>
            </a:r>
            <a:r>
              <a:rPr lang="en-US" sz="1400" b="1" dirty="0"/>
              <a:t>89 players </a:t>
            </a:r>
            <a:r>
              <a:rPr lang="en-US" sz="1400" dirty="0"/>
              <a:t>participating in our program. </a:t>
            </a:r>
          </a:p>
          <a:p>
            <a:r>
              <a:rPr lang="en-US" sz="1400" dirty="0"/>
              <a:t>Our registration breakdown included: 27 six year olds, 31 five year olds, and 32 four year olds. </a:t>
            </a:r>
          </a:p>
          <a:p>
            <a:r>
              <a:rPr lang="en-US" sz="1400" dirty="0"/>
              <a:t>Our players were divided into two groups: U7-1 (mainly 6 year olds) and U7-2 (mainly 4-5 year olds) Each group received </a:t>
            </a:r>
            <a:r>
              <a:rPr lang="en-US" sz="1400" b="1" dirty="0"/>
              <a:t>two one-hour ice </a:t>
            </a:r>
            <a:r>
              <a:rPr lang="en-US" sz="1600" b="1" dirty="0"/>
              <a:t>times</a:t>
            </a:r>
            <a:r>
              <a:rPr lang="en-US" sz="1400" b="1" dirty="0"/>
              <a:t> per week </a:t>
            </a:r>
            <a:r>
              <a:rPr lang="en-US" sz="1400" dirty="0"/>
              <a:t>throughout the season and held on Saturdays and Sundays for the majority of the season. </a:t>
            </a:r>
          </a:p>
          <a:p>
            <a:endParaRPr lang="en-US" sz="1400" dirty="0"/>
          </a:p>
          <a:p>
            <a:r>
              <a:rPr lang="en-US" sz="1400" b="1" dirty="0"/>
              <a:t>Christmas Party - </a:t>
            </a:r>
            <a:r>
              <a:rPr lang="en-US" sz="1400" dirty="0"/>
              <a:t>This year’s Christmas Party was held at the Bingo Hall and included a bouncy castle, popcorn, games, and a small gift for every child. We were also lucky enough to have a special visit from Santa Clause, which was a highlight for many of the kids. </a:t>
            </a:r>
          </a:p>
          <a:p>
            <a:endParaRPr lang="en-US" sz="1400" dirty="0"/>
          </a:p>
          <a:p>
            <a:r>
              <a:rPr lang="en-US" sz="1400" b="1" dirty="0"/>
              <a:t>Year-End Party - </a:t>
            </a:r>
            <a:r>
              <a:rPr lang="en-US" sz="1400" dirty="0"/>
              <a:t>Our Year-End Party was held once again at Cole Harbour Place. Players and families enjoyed one hour in the pool followed by one hour in the banquet room for food, awards, and year-end gifts. </a:t>
            </a:r>
          </a:p>
          <a:p>
            <a:endParaRPr lang="en-US" sz="1400" dirty="0"/>
          </a:p>
        </p:txBody>
      </p:sp>
    </p:spTree>
    <p:extLst>
      <p:ext uri="{BB962C8B-B14F-4D97-AF65-F5344CB8AC3E}">
        <p14:creationId xmlns:p14="http://schemas.microsoft.com/office/powerpoint/2010/main" val="6400551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1ACD422-83CD-917F-2247-48F561F2DD84}"/>
              </a:ext>
            </a:extLst>
          </p:cNvPr>
          <p:cNvSpPr>
            <a:spLocks noGrp="1"/>
          </p:cNvSpPr>
          <p:nvPr>
            <p:ph idx="1"/>
          </p:nvPr>
        </p:nvSpPr>
        <p:spPr>
          <a:xfrm>
            <a:off x="107093" y="1597432"/>
            <a:ext cx="8506318" cy="5260568"/>
          </a:xfrm>
        </p:spPr>
        <p:txBody>
          <a:bodyPr anchor="ctr">
            <a:normAutofit/>
          </a:bodyPr>
          <a:lstStyle/>
          <a:p>
            <a:r>
              <a:rPr lang="en-US" sz="1600" b="1" dirty="0"/>
              <a:t>Jamborees - </a:t>
            </a:r>
            <a:r>
              <a:rPr lang="en-US" sz="1600" dirty="0"/>
              <a:t>Our U7 teams participated in four jamborees throughout the season including our jamboree. One of these jamborees was only open for the 5 and 6 year olds to attend. </a:t>
            </a:r>
          </a:p>
          <a:p>
            <a:pPr lvl="1"/>
            <a:r>
              <a:rPr lang="en-US" sz="1100" b="1" dirty="0"/>
              <a:t>Eastern Shore Jamboree - </a:t>
            </a:r>
            <a:r>
              <a:rPr lang="en-US" sz="1100" dirty="0"/>
              <a:t>Our Eastern Shore Jamboree was a huge success this season. Over two days in March, we hosted 61 teams, including 8 teams from our own association and 53 visiting teams from other associations. In total, approximately 680 children participated in the event. We also provided a fun zone in the Bingo Hall featuring: A Bouncy Castle, Target Shooting, Popcorn, Cotton Candy, Face Painting and a Sucker Pull. In addition, we offered a hospitality room with hot chocolate, coffee, Timbits, water, and snacks for families, coaches, and volunteers. </a:t>
            </a:r>
          </a:p>
          <a:p>
            <a:r>
              <a:rPr lang="en-US" sz="1600" b="1" dirty="0"/>
              <a:t>Mooseheads Opportunities - </a:t>
            </a:r>
            <a:r>
              <a:rPr lang="en-US" sz="1600" dirty="0"/>
              <a:t>Our 6-year-old players once again had the opportunity to participate in the Mooseheads intermission games. We were provided with three games this season, and all interested players were able to participate. For each game, one player was selected by random draw to join the Mooseheads on the ice during the National Anthem. We also attended a Mooseheads Minor Hockey Night in January, where families enjoyed the game at a discount together in a designated section and all players received a Mooseheads toque. </a:t>
            </a:r>
          </a:p>
          <a:p>
            <a:r>
              <a:rPr lang="en-US" sz="1600" b="1" dirty="0"/>
              <a:t>Development - </a:t>
            </a:r>
            <a:r>
              <a:rPr lang="en-US" sz="1600" dirty="0"/>
              <a:t>This season, we were fortunate to have Troy from Outside Edge Hockey Development attend several practices for both groups. Troy worked alongside our coaches to run power skating sessions focused on skating fundamentals, balance, edge work, and gliding skills. </a:t>
            </a:r>
          </a:p>
          <a:p>
            <a:endParaRPr lang="en-US" sz="1800" dirty="0"/>
          </a:p>
        </p:txBody>
      </p:sp>
      <p:sp>
        <p:nvSpPr>
          <p:cNvPr id="4" name="Title 1">
            <a:extLst>
              <a:ext uri="{FF2B5EF4-FFF2-40B4-BE49-F238E27FC236}">
                <a16:creationId xmlns:a16="http://schemas.microsoft.com/office/drawing/2014/main" id="{C28E467F-7963-E030-BAE6-558389853979}"/>
              </a:ext>
            </a:extLst>
          </p:cNvPr>
          <p:cNvSpPr txBox="1">
            <a:spLocks/>
          </p:cNvSpPr>
          <p:nvPr/>
        </p:nvSpPr>
        <p:spPr>
          <a:xfrm>
            <a:off x="1181099" y="446938"/>
            <a:ext cx="7421963" cy="103366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500" dirty="0">
                <a:solidFill>
                  <a:srgbClr val="FFFFFF"/>
                </a:solidFill>
              </a:rPr>
              <a:t>U7 Coordinator, </a:t>
            </a:r>
            <a:r>
              <a:rPr lang="en-US" sz="1600" i="1" dirty="0">
                <a:solidFill>
                  <a:srgbClr val="FFFFFF"/>
                </a:solidFill>
              </a:rPr>
              <a:t>continued</a:t>
            </a:r>
            <a:br>
              <a:rPr lang="en-US" sz="3500" dirty="0">
                <a:solidFill>
                  <a:srgbClr val="FFFFFF"/>
                </a:solidFill>
              </a:rPr>
            </a:br>
            <a:r>
              <a:rPr lang="en-US" sz="2400" dirty="0">
                <a:solidFill>
                  <a:srgbClr val="FFFFFF"/>
                </a:solidFill>
              </a:rPr>
              <a:t>- Victoria Meldrum-Young</a:t>
            </a:r>
            <a:endParaRPr lang="en-US" sz="3500" dirty="0">
              <a:solidFill>
                <a:srgbClr val="FFFFFF"/>
              </a:solidFill>
            </a:endParaRPr>
          </a:p>
        </p:txBody>
      </p:sp>
    </p:spTree>
    <p:extLst>
      <p:ext uri="{BB962C8B-B14F-4D97-AF65-F5344CB8AC3E}">
        <p14:creationId xmlns:p14="http://schemas.microsoft.com/office/powerpoint/2010/main" val="35560055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93CC253-EAB4-54B3-1B0C-C757F41078DC}"/>
              </a:ext>
            </a:extLst>
          </p:cNvPr>
          <p:cNvSpPr>
            <a:spLocks noGrp="1"/>
          </p:cNvSpPr>
          <p:nvPr>
            <p:ph idx="1"/>
          </p:nvPr>
        </p:nvSpPr>
        <p:spPr>
          <a:xfrm>
            <a:off x="1028699" y="2318197"/>
            <a:ext cx="7293023" cy="3683358"/>
          </a:xfrm>
        </p:spPr>
        <p:txBody>
          <a:bodyPr anchor="ctr">
            <a:normAutofit/>
          </a:bodyPr>
          <a:lstStyle/>
          <a:p>
            <a:r>
              <a:rPr lang="en-US" sz="1700" dirty="0"/>
              <a:t>The U9 Coordinator position was vacant</a:t>
            </a:r>
          </a:p>
          <a:p>
            <a:r>
              <a:rPr lang="en-US" sz="1700" dirty="0"/>
              <a:t>The association hosted three U9 teams, one each at the Development, Intermediate, and Advanced levels.</a:t>
            </a:r>
          </a:p>
        </p:txBody>
      </p:sp>
      <p:sp>
        <p:nvSpPr>
          <p:cNvPr id="4" name="Title 1">
            <a:extLst>
              <a:ext uri="{FF2B5EF4-FFF2-40B4-BE49-F238E27FC236}">
                <a16:creationId xmlns:a16="http://schemas.microsoft.com/office/drawing/2014/main" id="{F1925D8A-A452-12AE-3C34-2FD701DDA96E}"/>
              </a:ext>
            </a:extLst>
          </p:cNvPr>
          <p:cNvSpPr txBox="1">
            <a:spLocks/>
          </p:cNvSpPr>
          <p:nvPr/>
        </p:nvSpPr>
        <p:spPr>
          <a:xfrm>
            <a:off x="1033272" y="278535"/>
            <a:ext cx="7421963" cy="103366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500" dirty="0">
                <a:solidFill>
                  <a:srgbClr val="FFFFFF"/>
                </a:solidFill>
              </a:rPr>
              <a:t>U9 Coordinator</a:t>
            </a:r>
            <a:br>
              <a:rPr lang="en-US" sz="3500" dirty="0">
                <a:solidFill>
                  <a:srgbClr val="FFFFFF"/>
                </a:solidFill>
              </a:rPr>
            </a:br>
            <a:r>
              <a:rPr lang="en-US" sz="2400" dirty="0">
                <a:solidFill>
                  <a:srgbClr val="FFFFFF"/>
                </a:solidFill>
              </a:rPr>
              <a:t>- Vacant (Acting Laura Rockwood &amp; Janet Boutilier)</a:t>
            </a:r>
            <a:endParaRPr lang="en-US" sz="3500" dirty="0">
              <a:solidFill>
                <a:srgbClr val="FFFFFF"/>
              </a:solidFill>
            </a:endParaRPr>
          </a:p>
        </p:txBody>
      </p:sp>
    </p:spTree>
    <p:extLst>
      <p:ext uri="{BB962C8B-B14F-4D97-AF65-F5344CB8AC3E}">
        <p14:creationId xmlns:p14="http://schemas.microsoft.com/office/powerpoint/2010/main" val="23196681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6F63543-2F41-5786-2938-D98D8569ED68}"/>
              </a:ext>
            </a:extLst>
          </p:cNvPr>
          <p:cNvSpPr>
            <a:spLocks noGrp="1"/>
          </p:cNvSpPr>
          <p:nvPr>
            <p:ph idx="1"/>
          </p:nvPr>
        </p:nvSpPr>
        <p:spPr>
          <a:xfrm>
            <a:off x="1028699" y="2318197"/>
            <a:ext cx="7293023" cy="3683358"/>
          </a:xfrm>
        </p:spPr>
        <p:txBody>
          <a:bodyPr anchor="ctr">
            <a:normAutofit fontScale="40000" lnSpcReduction="20000"/>
          </a:bodyPr>
          <a:lstStyle/>
          <a:p>
            <a:pPr fontAlgn="base"/>
            <a:r>
              <a:rPr lang="en-US" sz="1800" dirty="0"/>
              <a:t>ESMHA U11 – 2025 – 2026 Season</a:t>
            </a:r>
          </a:p>
          <a:p>
            <a:pPr fontAlgn="base"/>
            <a:br>
              <a:rPr lang="en-US" sz="1800" dirty="0"/>
            </a:br>
            <a:endParaRPr lang="en-US" sz="1800" dirty="0"/>
          </a:p>
          <a:p>
            <a:pPr fontAlgn="base"/>
            <a:r>
              <a:rPr lang="en-US" sz="1800" dirty="0"/>
              <a:t>We had 47 children registered for the 2025– 2026 Season. We were able to ice One A team &amp; Two C teams.</a:t>
            </a:r>
          </a:p>
          <a:p>
            <a:pPr fontAlgn="base"/>
            <a:br>
              <a:rPr lang="en-US" sz="1800" dirty="0"/>
            </a:br>
            <a:endParaRPr lang="en-US" sz="1800" dirty="0"/>
          </a:p>
          <a:p>
            <a:pPr fontAlgn="base"/>
            <a:r>
              <a:rPr lang="en-US" sz="1800" dirty="0"/>
              <a:t>29 children participated in pre-season camps.</a:t>
            </a:r>
          </a:p>
          <a:p>
            <a:pPr fontAlgn="base"/>
            <a:r>
              <a:rPr lang="en-US" sz="1800" dirty="0"/>
              <a:t> </a:t>
            </a:r>
          </a:p>
          <a:p>
            <a:pPr fontAlgn="base"/>
            <a:r>
              <a:rPr lang="en-US" sz="1800" dirty="0"/>
              <a:t>The U11 division enjoyed a fantastic season. Although we lost one player in December due to an out-of-province move, we were thrilled to welcome two new players—including one who recently relocated from West Hants. Both joined the U11 C teams and proved to be wonderful additions.</a:t>
            </a:r>
          </a:p>
          <a:p>
            <a:pPr fontAlgn="base"/>
            <a:br>
              <a:rPr lang="en-US" sz="1800" dirty="0"/>
            </a:br>
            <a:endParaRPr lang="en-US" sz="1800" dirty="0"/>
          </a:p>
          <a:p>
            <a:pPr fontAlgn="base"/>
            <a:r>
              <a:rPr lang="en-US" sz="1800" dirty="0"/>
              <a:t>​The U11 C Gold team had a busy and successful year, participating in two away tournaments and two local ones, including our own house tournament where the kids took home the bronze medal. The hard work of the players and coaches truly paid off, as the team captured two banners this season: one for the playoffs and another for the Day of Champions!</a:t>
            </a:r>
          </a:p>
          <a:p>
            <a:pPr fontAlgn="base"/>
            <a:br>
              <a:rPr lang="en-US" sz="1800" dirty="0"/>
            </a:br>
            <a:endParaRPr lang="en-US" sz="1800" dirty="0"/>
          </a:p>
          <a:p>
            <a:pPr fontAlgn="base"/>
            <a:r>
              <a:rPr lang="en-US" sz="1800" dirty="0"/>
              <a:t>​I cannot say enough good things about our coaching staff. They did an incredible job this year, striking the perfect balance between fun and hard work, both on and off the ice. On behalf of the entire U11 division, a sincere thank you to all the volunteers who make our hockey seasons possible.</a:t>
            </a:r>
          </a:p>
          <a:p>
            <a:br>
              <a:rPr lang="en-US" sz="1800" dirty="0"/>
            </a:br>
            <a:endParaRPr lang="en-US" sz="1800" dirty="0"/>
          </a:p>
        </p:txBody>
      </p:sp>
      <p:sp>
        <p:nvSpPr>
          <p:cNvPr id="4" name="Title 1">
            <a:extLst>
              <a:ext uri="{FF2B5EF4-FFF2-40B4-BE49-F238E27FC236}">
                <a16:creationId xmlns:a16="http://schemas.microsoft.com/office/drawing/2014/main" id="{C11FB604-2955-6E06-22CB-BF80A969915E}"/>
              </a:ext>
            </a:extLst>
          </p:cNvPr>
          <p:cNvSpPr txBox="1">
            <a:spLocks/>
          </p:cNvSpPr>
          <p:nvPr/>
        </p:nvSpPr>
        <p:spPr>
          <a:xfrm>
            <a:off x="1106959" y="278535"/>
            <a:ext cx="7421963" cy="103366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500" dirty="0">
                <a:solidFill>
                  <a:srgbClr val="FFFFFF"/>
                </a:solidFill>
              </a:rPr>
              <a:t>U11 Coordinator</a:t>
            </a:r>
            <a:br>
              <a:rPr lang="en-US" sz="3500" dirty="0">
                <a:solidFill>
                  <a:srgbClr val="FFFFFF"/>
                </a:solidFill>
              </a:rPr>
            </a:br>
            <a:r>
              <a:rPr lang="en-US" sz="2400" dirty="0">
                <a:solidFill>
                  <a:srgbClr val="FFFFFF"/>
                </a:solidFill>
              </a:rPr>
              <a:t>-Laura Rockwood</a:t>
            </a:r>
            <a:endParaRPr lang="en-US" sz="3500" dirty="0">
              <a:solidFill>
                <a:srgbClr val="FFFFFF"/>
              </a:solidFill>
            </a:endParaRPr>
          </a:p>
        </p:txBody>
      </p:sp>
    </p:spTree>
    <p:extLst>
      <p:ext uri="{BB962C8B-B14F-4D97-AF65-F5344CB8AC3E}">
        <p14:creationId xmlns:p14="http://schemas.microsoft.com/office/powerpoint/2010/main" val="37052434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CC8B0D2-DE91-4267-E73D-5766F8347ABC}"/>
              </a:ext>
            </a:extLst>
          </p:cNvPr>
          <p:cNvSpPr>
            <a:spLocks noGrp="1"/>
          </p:cNvSpPr>
          <p:nvPr>
            <p:ph idx="1"/>
          </p:nvPr>
        </p:nvSpPr>
        <p:spPr>
          <a:xfrm>
            <a:off x="123823" y="2159826"/>
            <a:ext cx="8896349" cy="4829175"/>
          </a:xfrm>
        </p:spPr>
        <p:txBody>
          <a:bodyPr anchor="ctr">
            <a:normAutofit/>
          </a:bodyPr>
          <a:lstStyle/>
          <a:p>
            <a:pPr marL="0" indent="0">
              <a:buNone/>
            </a:pPr>
            <a:r>
              <a:rPr lang="en-US" sz="1600" dirty="0"/>
              <a:t>The 2025–2026 season saw strong participation at the U13 level, with </a:t>
            </a:r>
            <a:r>
              <a:rPr lang="en-US" sz="1600" b="1" dirty="0"/>
              <a:t>53 players registered</a:t>
            </a:r>
            <a:r>
              <a:rPr lang="en-US" sz="1600" dirty="0"/>
              <a:t> across U13AA, U13B, and U13C programs.</a:t>
            </a:r>
          </a:p>
          <a:p>
            <a:pPr marL="0" indent="0">
              <a:buNone/>
            </a:pPr>
            <a:r>
              <a:rPr lang="en-US" sz="1600" dirty="0"/>
              <a:t>A major highlight this season was the successful return of a </a:t>
            </a:r>
            <a:r>
              <a:rPr lang="en-US" sz="1600" b="1" dirty="0"/>
              <a:t>U13AA team</a:t>
            </a:r>
            <a:r>
              <a:rPr lang="en-US" sz="1600" dirty="0"/>
              <a:t>, marking the first time in several years that Eastern Shore was able to field a team at the AA level. This was an important step forward for the association and provided players with an opportunity to compete at a higher level within a provincial league structure</a:t>
            </a:r>
            <a:endParaRPr lang="en-US" sz="1600" b="1" u="sng" dirty="0"/>
          </a:p>
          <a:p>
            <a:pPr marL="0" indent="0">
              <a:buNone/>
            </a:pPr>
            <a:r>
              <a:rPr lang="en-US" sz="1600" b="1" u="sng" dirty="0"/>
              <a:t>U13C</a:t>
            </a:r>
            <a:endParaRPr lang="en-US" sz="1600" u="sng" dirty="0"/>
          </a:p>
          <a:p>
            <a:r>
              <a:rPr lang="en-US" sz="1600" dirty="0"/>
              <a:t>Finished 10th in league standings with a 1-27-1 record.</a:t>
            </a:r>
          </a:p>
          <a:p>
            <a:r>
              <a:rPr lang="en-US" sz="1600" dirty="0"/>
              <a:t>The team faced a </a:t>
            </a:r>
            <a:r>
              <a:rPr lang="en-US" sz="1600" b="1" dirty="0"/>
              <a:t>challenging season </a:t>
            </a:r>
            <a:r>
              <a:rPr lang="en-US" sz="1600" dirty="0"/>
              <a:t>against experienced competition.</a:t>
            </a:r>
          </a:p>
          <a:p>
            <a:r>
              <a:rPr lang="en-US" sz="1600" dirty="0"/>
              <a:t>Coaches, players, and families continued to show </a:t>
            </a:r>
            <a:r>
              <a:rPr lang="en-US" sz="1600" b="1" dirty="0"/>
              <a:t>commitment and perseverance </a:t>
            </a:r>
            <a:r>
              <a:rPr lang="en-US" sz="1600" dirty="0"/>
              <a:t>throughout the year.</a:t>
            </a:r>
          </a:p>
          <a:p>
            <a:pPr marL="0" indent="0">
              <a:buNone/>
            </a:pPr>
            <a:r>
              <a:rPr lang="en-US" sz="1600" b="1" u="sng" dirty="0"/>
              <a:t>U13B</a:t>
            </a:r>
          </a:p>
          <a:p>
            <a:r>
              <a:rPr lang="en-US" sz="1600" dirty="0"/>
              <a:t>Finished 12th in league standings with a 3-21-2 record.</a:t>
            </a:r>
          </a:p>
          <a:p>
            <a:r>
              <a:rPr lang="en-US" sz="1600" dirty="0"/>
              <a:t>The season presented challenges competitively within a </a:t>
            </a:r>
            <a:r>
              <a:rPr lang="en-US" sz="1600" b="1" dirty="0"/>
              <a:t>strong division</a:t>
            </a:r>
            <a:r>
              <a:rPr lang="en-US" sz="1600" dirty="0"/>
              <a:t>.</a:t>
            </a:r>
          </a:p>
          <a:p>
            <a:r>
              <a:rPr lang="en-US" sz="1600" dirty="0"/>
              <a:t>Despite </a:t>
            </a:r>
            <a:r>
              <a:rPr lang="en-US" sz="1600" b="1" dirty="0"/>
              <a:t>difficult standings</a:t>
            </a:r>
            <a:r>
              <a:rPr lang="en-US" sz="1600" dirty="0"/>
              <a:t>, players </a:t>
            </a:r>
            <a:r>
              <a:rPr lang="en-US" sz="1600" b="1" dirty="0"/>
              <a:t>continued to compete </a:t>
            </a:r>
            <a:r>
              <a:rPr lang="en-US" sz="1600" dirty="0"/>
              <a:t>throughout the season and represented the association positively.</a:t>
            </a:r>
          </a:p>
          <a:p>
            <a:pPr marL="0" indent="0">
              <a:buNone/>
            </a:pPr>
            <a:endParaRPr lang="en-US" sz="1600" dirty="0"/>
          </a:p>
          <a:p>
            <a:endParaRPr lang="en-US" sz="1700" dirty="0"/>
          </a:p>
        </p:txBody>
      </p:sp>
      <p:sp>
        <p:nvSpPr>
          <p:cNvPr id="4" name="Title 1">
            <a:extLst>
              <a:ext uri="{FF2B5EF4-FFF2-40B4-BE49-F238E27FC236}">
                <a16:creationId xmlns:a16="http://schemas.microsoft.com/office/drawing/2014/main" id="{5B842784-ABA0-19D1-FFB6-757E9CFDF078}"/>
              </a:ext>
            </a:extLst>
          </p:cNvPr>
          <p:cNvSpPr txBox="1">
            <a:spLocks noGrp="1"/>
          </p:cNvSpPr>
          <p:nvPr>
            <p:ph type="title"/>
          </p:nvPr>
        </p:nvSpPr>
        <p:spPr>
          <a:xfrm>
            <a:off x="1028700" y="295275"/>
            <a:ext cx="7421563" cy="10334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500" dirty="0">
                <a:solidFill>
                  <a:srgbClr val="FFFFFF"/>
                </a:solidFill>
              </a:rPr>
              <a:t>U13 Coordinator</a:t>
            </a:r>
            <a:br>
              <a:rPr lang="en-US" sz="3500" dirty="0">
                <a:solidFill>
                  <a:srgbClr val="FFFFFF"/>
                </a:solidFill>
              </a:rPr>
            </a:br>
            <a:r>
              <a:rPr lang="en-US" sz="2400" dirty="0">
                <a:solidFill>
                  <a:srgbClr val="FFFFFF"/>
                </a:solidFill>
              </a:rPr>
              <a:t>- Gillian Florence</a:t>
            </a:r>
            <a:endParaRPr lang="en-US" sz="3500" dirty="0">
              <a:solidFill>
                <a:srgbClr val="FFFFFF"/>
              </a:solidFill>
            </a:endParaRPr>
          </a:p>
        </p:txBody>
      </p:sp>
    </p:spTree>
    <p:extLst>
      <p:ext uri="{BB962C8B-B14F-4D97-AF65-F5344CB8AC3E}">
        <p14:creationId xmlns:p14="http://schemas.microsoft.com/office/powerpoint/2010/main" val="1616301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26D4732-1FF7-6EFC-DF59-681879C93DD2}"/>
              </a:ext>
            </a:extLst>
          </p:cNvPr>
          <p:cNvSpPr>
            <a:spLocks noGrp="1"/>
          </p:cNvSpPr>
          <p:nvPr>
            <p:ph idx="1"/>
          </p:nvPr>
        </p:nvSpPr>
        <p:spPr>
          <a:xfrm>
            <a:off x="-5" y="1549062"/>
            <a:ext cx="9143996" cy="5343927"/>
          </a:xfrm>
        </p:spPr>
        <p:txBody>
          <a:bodyPr anchor="ctr">
            <a:normAutofit/>
          </a:bodyPr>
          <a:lstStyle/>
          <a:p>
            <a:r>
              <a:rPr lang="en-US" sz="2000" dirty="0"/>
              <a:t>In 2025-2026 season the board had 21 elected/appointed positions which were filled by only </a:t>
            </a:r>
            <a:r>
              <a:rPr lang="en-US" sz="3200" b="1" dirty="0"/>
              <a:t>16</a:t>
            </a:r>
            <a:r>
              <a:rPr lang="en-US" sz="2000" dirty="0"/>
              <a:t> individuals</a:t>
            </a:r>
          </a:p>
          <a:p>
            <a:endParaRPr lang="en-US" sz="2000" dirty="0"/>
          </a:p>
          <a:p>
            <a:pPr marL="457200" lvl="1" indent="0">
              <a:buNone/>
            </a:pPr>
            <a:r>
              <a:rPr lang="en-US" sz="1800" dirty="0"/>
              <a:t>Executive members that represent each age level</a:t>
            </a:r>
          </a:p>
          <a:p>
            <a:pPr marL="457200" lvl="1" indent="0">
              <a:buNone/>
            </a:pPr>
            <a:endParaRPr lang="en-US" sz="1200" dirty="0"/>
          </a:p>
          <a:p>
            <a:pPr marL="457200" lvl="1" indent="0">
              <a:buNone/>
            </a:pPr>
            <a:r>
              <a:rPr lang="en-US" sz="1600" dirty="0"/>
              <a:t>U7 – 3 (Becky, Julie, Victoria)</a:t>
            </a:r>
          </a:p>
          <a:p>
            <a:pPr marL="457200" lvl="1" indent="0">
              <a:buNone/>
            </a:pPr>
            <a:r>
              <a:rPr lang="en-US" sz="1600" dirty="0"/>
              <a:t>U9 – 1 (Julie)</a:t>
            </a:r>
          </a:p>
          <a:p>
            <a:pPr marL="457200" lvl="1" indent="0">
              <a:buNone/>
            </a:pPr>
            <a:r>
              <a:rPr lang="en-US" sz="1600" dirty="0"/>
              <a:t>U11 – 4 (Gillian, Hugues, Jayne, Laura)</a:t>
            </a:r>
          </a:p>
          <a:p>
            <a:pPr marL="457200" lvl="1" indent="0">
              <a:buNone/>
            </a:pPr>
            <a:r>
              <a:rPr lang="en-US" sz="1600" dirty="0"/>
              <a:t>U13 – 8 (Adam, Becky, Chelsea, Gillian, Hugues, Joel, Julie, Tanya)</a:t>
            </a:r>
          </a:p>
          <a:p>
            <a:pPr marL="457200" lvl="1" indent="0">
              <a:buNone/>
            </a:pPr>
            <a:r>
              <a:rPr lang="en-US" sz="1600" dirty="0"/>
              <a:t>U15 – 5 (Adam, Ashley, Chelsea, Jayne, Sheryl)</a:t>
            </a:r>
          </a:p>
          <a:p>
            <a:pPr marL="457200" lvl="1" indent="0">
              <a:buNone/>
            </a:pPr>
            <a:r>
              <a:rPr lang="en-US" sz="1600" dirty="0"/>
              <a:t>U18 – 2 (Laura, Tanya)</a:t>
            </a:r>
          </a:p>
          <a:p>
            <a:pPr marL="457200" lvl="1" indent="0">
              <a:buNone/>
            </a:pPr>
            <a:r>
              <a:rPr lang="en-US" sz="1600" i="1" dirty="0"/>
              <a:t>* Most of the executive also fill roles at the individual team level (coaches, managers, trainers, treasurers)</a:t>
            </a:r>
          </a:p>
          <a:p>
            <a:pPr marL="457200" lvl="1" indent="0">
              <a:buNone/>
            </a:pPr>
            <a:endParaRPr lang="en-US" sz="1600" i="1" dirty="0"/>
          </a:p>
          <a:p>
            <a:pPr marL="457200" lvl="1" indent="0">
              <a:buNone/>
            </a:pPr>
            <a:r>
              <a:rPr lang="en-US" sz="1600" i="1" dirty="0"/>
              <a:t>3 positions held by non-parents</a:t>
            </a:r>
          </a:p>
          <a:p>
            <a:pPr marL="457200" lvl="1" indent="0">
              <a:buNone/>
            </a:pPr>
            <a:endParaRPr lang="en-US" sz="1600" dirty="0"/>
          </a:p>
        </p:txBody>
      </p:sp>
      <p:sp>
        <p:nvSpPr>
          <p:cNvPr id="4" name="Title 1">
            <a:extLst>
              <a:ext uri="{FF2B5EF4-FFF2-40B4-BE49-F238E27FC236}">
                <a16:creationId xmlns:a16="http://schemas.microsoft.com/office/drawing/2014/main" id="{84C7E0C5-5325-E7B1-5582-7054E49AC521}"/>
              </a:ext>
            </a:extLst>
          </p:cNvPr>
          <p:cNvSpPr txBox="1">
            <a:spLocks/>
          </p:cNvSpPr>
          <p:nvPr/>
        </p:nvSpPr>
        <p:spPr>
          <a:xfrm>
            <a:off x="148281" y="339610"/>
            <a:ext cx="9497486" cy="103366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900" dirty="0">
                <a:solidFill>
                  <a:srgbClr val="FFFFFF"/>
                </a:solidFill>
              </a:rPr>
              <a:t>Eastern Shore Minor Hockey Association Executive Summary</a:t>
            </a:r>
            <a:endParaRPr lang="en-US" sz="3500" dirty="0">
              <a:solidFill>
                <a:srgbClr val="FFFFFF"/>
              </a:solidFill>
            </a:endParaRPr>
          </a:p>
        </p:txBody>
      </p:sp>
    </p:spTree>
    <p:extLst>
      <p:ext uri="{BB962C8B-B14F-4D97-AF65-F5344CB8AC3E}">
        <p14:creationId xmlns:p14="http://schemas.microsoft.com/office/powerpoint/2010/main" val="10700296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690EBB5-B9D6-BA60-48F5-396C322A276A}"/>
              </a:ext>
            </a:extLst>
          </p:cNvPr>
          <p:cNvSpPr>
            <a:spLocks noGrp="1"/>
          </p:cNvSpPr>
          <p:nvPr>
            <p:ph idx="1"/>
          </p:nvPr>
        </p:nvSpPr>
        <p:spPr>
          <a:xfrm>
            <a:off x="117795" y="1930351"/>
            <a:ext cx="8908405" cy="5220380"/>
          </a:xfrm>
        </p:spPr>
        <p:txBody>
          <a:bodyPr anchor="ctr">
            <a:normAutofit lnSpcReduction="10000"/>
          </a:bodyPr>
          <a:lstStyle/>
          <a:p>
            <a:pPr marL="0" indent="0">
              <a:buNone/>
            </a:pPr>
            <a:r>
              <a:rPr lang="en-US" sz="1600" b="1" u="sng" dirty="0"/>
              <a:t>U13AA</a:t>
            </a:r>
            <a:endParaRPr lang="en-US" sz="1600" u="sng" dirty="0"/>
          </a:p>
          <a:p>
            <a:r>
              <a:rPr lang="en-US" sz="1600" dirty="0"/>
              <a:t>Finished 7th in the regular season standings with an 11-13-2 record.</a:t>
            </a:r>
          </a:p>
          <a:p>
            <a:r>
              <a:rPr lang="en-US" sz="1600" dirty="0"/>
              <a:t>Competed in a provincial league, which required </a:t>
            </a:r>
            <a:r>
              <a:rPr lang="en-US" sz="1600" b="1" dirty="0"/>
              <a:t>significant travel and scheduling commitment </a:t>
            </a:r>
            <a:r>
              <a:rPr lang="en-US" sz="1600" dirty="0"/>
              <a:t>from players and families.</a:t>
            </a:r>
          </a:p>
          <a:p>
            <a:r>
              <a:rPr lang="en-US" sz="1600" dirty="0"/>
              <a:t>Participated </a:t>
            </a:r>
            <a:r>
              <a:rPr lang="en-US" sz="1600" b="1" dirty="0"/>
              <a:t>in three tournaments </a:t>
            </a:r>
            <a:r>
              <a:rPr lang="en-US" sz="1600" dirty="0"/>
              <a:t>and advanced to the Sunday playoff round in all three events.</a:t>
            </a:r>
          </a:p>
          <a:p>
            <a:r>
              <a:rPr lang="en-US" sz="1600" dirty="0"/>
              <a:t>The season was viewed as a strong success for the program and </a:t>
            </a:r>
            <a:r>
              <a:rPr lang="en-US" sz="1600" b="1" dirty="0"/>
              <a:t>an important building block </a:t>
            </a:r>
            <a:r>
              <a:rPr lang="en-US" sz="1600" dirty="0"/>
              <a:t>for continued </a:t>
            </a:r>
            <a:r>
              <a:rPr lang="en-US" sz="1600" b="1" dirty="0"/>
              <a:t>development of high-level hockey on the Eastern Shore</a:t>
            </a:r>
            <a:r>
              <a:rPr lang="en-US" sz="1600" dirty="0"/>
              <a:t>.</a:t>
            </a:r>
          </a:p>
          <a:p>
            <a:r>
              <a:rPr lang="en-US" sz="1600" dirty="0"/>
              <a:t>Feedback from the U13AA team emphasized the commitment and adaptability shown by players, coaches, and families throughout a demanding season schedule.</a:t>
            </a:r>
          </a:p>
          <a:p>
            <a:endParaRPr lang="en-US" sz="1400" dirty="0"/>
          </a:p>
          <a:p>
            <a:pPr marL="0" indent="0">
              <a:buNone/>
            </a:pPr>
            <a:r>
              <a:rPr lang="en-US" sz="1600" dirty="0"/>
              <a:t>While the standings at the B and C levels reflect a difficult season from a win-loss perspective, they do not fully capture player growth, effort, commitment, team culture, or development throughout the year. Those areas are best reflected by the experiences of the players, coaches, and team staff directly involved with each team.</a:t>
            </a:r>
          </a:p>
          <a:p>
            <a:pPr marL="0" indent="0">
              <a:buNone/>
            </a:pPr>
            <a:r>
              <a:rPr lang="en-US" sz="1600" dirty="0"/>
              <a:t>Overall, the season highlighted both the opportunities and challenges that come with sustaining multiple competitive levels within a growing association. Fielding a successful AA program while continuing to support participation across B and C divisions remains an important part of player development on the Eastern Shore.</a:t>
            </a:r>
          </a:p>
          <a:p>
            <a:pPr marL="0" indent="0">
              <a:buNone/>
            </a:pPr>
            <a:r>
              <a:rPr lang="en-US" sz="1600" dirty="0"/>
              <a:t>Thank you to all players, coaches, managers, volunteers, and families for their time, dedication, and support throughout the 2025–2026 season.</a:t>
            </a:r>
          </a:p>
          <a:p>
            <a:endParaRPr lang="en-US" sz="1400" dirty="0"/>
          </a:p>
          <a:p>
            <a:endParaRPr lang="en-US" sz="1400" dirty="0"/>
          </a:p>
        </p:txBody>
      </p:sp>
      <p:sp>
        <p:nvSpPr>
          <p:cNvPr id="4" name="Title 1">
            <a:extLst>
              <a:ext uri="{FF2B5EF4-FFF2-40B4-BE49-F238E27FC236}">
                <a16:creationId xmlns:a16="http://schemas.microsoft.com/office/drawing/2014/main" id="{7316E9A2-5633-2C48-BEF8-BDCEA2B6B414}"/>
              </a:ext>
            </a:extLst>
          </p:cNvPr>
          <p:cNvSpPr txBox="1">
            <a:spLocks/>
          </p:cNvSpPr>
          <p:nvPr/>
        </p:nvSpPr>
        <p:spPr>
          <a:xfrm>
            <a:off x="964228" y="339610"/>
            <a:ext cx="7421963" cy="103366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500" dirty="0">
                <a:solidFill>
                  <a:srgbClr val="FFFFFF"/>
                </a:solidFill>
              </a:rPr>
              <a:t>U13 Coordinator,</a:t>
            </a:r>
            <a:r>
              <a:rPr lang="en-US" sz="3600" i="1" dirty="0">
                <a:solidFill>
                  <a:srgbClr val="FFFFFF"/>
                </a:solidFill>
              </a:rPr>
              <a:t> </a:t>
            </a:r>
            <a:r>
              <a:rPr lang="en-US" sz="2000" i="1" dirty="0">
                <a:solidFill>
                  <a:srgbClr val="FFFFFF"/>
                </a:solidFill>
              </a:rPr>
              <a:t>continued</a:t>
            </a:r>
            <a:br>
              <a:rPr lang="en-US" sz="3500" dirty="0">
                <a:solidFill>
                  <a:srgbClr val="FFFFFF"/>
                </a:solidFill>
              </a:rPr>
            </a:br>
            <a:r>
              <a:rPr lang="en-US" sz="2400" dirty="0">
                <a:solidFill>
                  <a:srgbClr val="FFFFFF"/>
                </a:solidFill>
              </a:rPr>
              <a:t>- Gillian Florence</a:t>
            </a:r>
            <a:endParaRPr lang="en-US" sz="3500" dirty="0">
              <a:solidFill>
                <a:srgbClr val="FFFFFF"/>
              </a:solidFill>
            </a:endParaRPr>
          </a:p>
        </p:txBody>
      </p:sp>
    </p:spTree>
    <p:extLst>
      <p:ext uri="{BB962C8B-B14F-4D97-AF65-F5344CB8AC3E}">
        <p14:creationId xmlns:p14="http://schemas.microsoft.com/office/powerpoint/2010/main" val="38125479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AE54FC79-D267-A981-08E1-70465CEAFA9B}"/>
              </a:ext>
            </a:extLst>
          </p:cNvPr>
          <p:cNvSpPr txBox="1">
            <a:spLocks/>
          </p:cNvSpPr>
          <p:nvPr/>
        </p:nvSpPr>
        <p:spPr>
          <a:xfrm>
            <a:off x="917360" y="364260"/>
            <a:ext cx="7421963" cy="103366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500" dirty="0">
                <a:solidFill>
                  <a:srgbClr val="FFFFFF"/>
                </a:solidFill>
              </a:rPr>
              <a:t>U15 Coordinator</a:t>
            </a:r>
            <a:br>
              <a:rPr lang="en-US" sz="3500" dirty="0">
                <a:solidFill>
                  <a:srgbClr val="FFFFFF"/>
                </a:solidFill>
              </a:rPr>
            </a:br>
            <a:r>
              <a:rPr lang="en-US" sz="2400" dirty="0">
                <a:solidFill>
                  <a:srgbClr val="FFFFFF"/>
                </a:solidFill>
              </a:rPr>
              <a:t>- Chelsea Burgess</a:t>
            </a:r>
            <a:endParaRPr lang="en-US" sz="3500" dirty="0">
              <a:solidFill>
                <a:srgbClr val="FFFFFF"/>
              </a:solidFill>
            </a:endParaRPr>
          </a:p>
        </p:txBody>
      </p:sp>
      <p:sp>
        <p:nvSpPr>
          <p:cNvPr id="5" name="TextBox 4">
            <a:extLst>
              <a:ext uri="{FF2B5EF4-FFF2-40B4-BE49-F238E27FC236}">
                <a16:creationId xmlns:a16="http://schemas.microsoft.com/office/drawing/2014/main" id="{AC9FBB1A-A5B8-B9FB-E975-4F2AD80A1D2F}"/>
              </a:ext>
            </a:extLst>
          </p:cNvPr>
          <p:cNvSpPr txBox="1"/>
          <p:nvPr/>
        </p:nvSpPr>
        <p:spPr>
          <a:xfrm>
            <a:off x="172255" y="1856631"/>
            <a:ext cx="8799485" cy="4801314"/>
          </a:xfrm>
          <a:prstGeom prst="rect">
            <a:avLst/>
          </a:prstGeom>
          <a:noFill/>
        </p:spPr>
        <p:txBody>
          <a:bodyPr wrap="square">
            <a:spAutoFit/>
          </a:bodyPr>
          <a:lstStyle/>
          <a:p>
            <a:pPr algn="l">
              <a:buNone/>
            </a:pPr>
            <a:r>
              <a:rPr lang="en-US" sz="1600" b="1" i="0" u="sng" dirty="0">
                <a:solidFill>
                  <a:srgbClr val="222222"/>
                </a:solidFill>
                <a:effectLst/>
              </a:rPr>
              <a:t>U15C</a:t>
            </a:r>
          </a:p>
          <a:p>
            <a:pPr algn="l">
              <a:buNone/>
            </a:pPr>
            <a:endParaRPr lang="en-US" sz="1200" b="1" u="sng" dirty="0">
              <a:solidFill>
                <a:srgbClr val="222222"/>
              </a:solidFill>
            </a:endParaRPr>
          </a:p>
          <a:p>
            <a:pPr algn="l">
              <a:buNone/>
            </a:pPr>
            <a:endParaRPr lang="en-US" sz="100" b="1" i="0" u="sng" dirty="0">
              <a:solidFill>
                <a:srgbClr val="222222"/>
              </a:solidFill>
              <a:effectLst/>
            </a:endParaRPr>
          </a:p>
          <a:p>
            <a:pPr algn="l">
              <a:buNone/>
            </a:pPr>
            <a:endParaRPr lang="en-US" sz="400" b="0" i="0" dirty="0">
              <a:solidFill>
                <a:srgbClr val="222222"/>
              </a:solidFill>
              <a:effectLst/>
            </a:endParaRPr>
          </a:p>
          <a:p>
            <a:pPr algn="l">
              <a:buNone/>
            </a:pPr>
            <a:r>
              <a:rPr lang="en-US" sz="1600" b="0" i="0" dirty="0">
                <a:solidFill>
                  <a:srgbClr val="222222"/>
                </a:solidFill>
                <a:effectLst/>
              </a:rPr>
              <a:t>U15C had a full and well-rounded team this season, including </a:t>
            </a:r>
            <a:r>
              <a:rPr lang="en-US" sz="1600" b="1" i="0" dirty="0">
                <a:solidFill>
                  <a:srgbClr val="222222"/>
                </a:solidFill>
                <a:effectLst/>
              </a:rPr>
              <a:t>one player </a:t>
            </a:r>
            <a:r>
              <a:rPr lang="en-US" sz="1600" b="0" i="0" dirty="0">
                <a:solidFill>
                  <a:srgbClr val="222222"/>
                </a:solidFill>
                <a:effectLst/>
              </a:rPr>
              <a:t>who was </a:t>
            </a:r>
            <a:r>
              <a:rPr lang="en-US" sz="1600" b="1" i="0" dirty="0">
                <a:solidFill>
                  <a:srgbClr val="222222"/>
                </a:solidFill>
                <a:effectLst/>
              </a:rPr>
              <a:t>new to hockey </a:t>
            </a:r>
            <a:r>
              <a:rPr lang="en-US" sz="1600" b="0" i="0" dirty="0">
                <a:solidFill>
                  <a:srgbClr val="222222"/>
                </a:solidFill>
                <a:effectLst/>
              </a:rPr>
              <a:t>and another player who was new to our team. We carried a full roster of </a:t>
            </a:r>
            <a:r>
              <a:rPr lang="en-US" sz="1600" b="1" i="0" dirty="0">
                <a:solidFill>
                  <a:srgbClr val="222222"/>
                </a:solidFill>
                <a:effectLst/>
              </a:rPr>
              <a:t>19 players</a:t>
            </a:r>
            <a:r>
              <a:rPr lang="en-US" sz="1600" b="0" i="0" dirty="0">
                <a:solidFill>
                  <a:srgbClr val="222222"/>
                </a:solidFill>
                <a:effectLst/>
              </a:rPr>
              <a:t>, made up of 17 skaters </a:t>
            </a:r>
            <a:r>
              <a:rPr lang="en-US" sz="1600" i="0" dirty="0">
                <a:solidFill>
                  <a:srgbClr val="222222"/>
                </a:solidFill>
                <a:effectLst/>
              </a:rPr>
              <a:t>and 2 goalies</a:t>
            </a:r>
            <a:r>
              <a:rPr lang="en-US" sz="1600" b="0" i="0" dirty="0">
                <a:solidFill>
                  <a:srgbClr val="222222"/>
                </a:solidFill>
                <a:effectLst/>
              </a:rPr>
              <a:t>. Having </a:t>
            </a:r>
            <a:r>
              <a:rPr lang="en-US" sz="1600" b="1" i="0" dirty="0">
                <a:solidFill>
                  <a:srgbClr val="222222"/>
                </a:solidFill>
                <a:effectLst/>
              </a:rPr>
              <a:t>two goalies helped reduce the pressure on any one individual goalie </a:t>
            </a:r>
            <a:r>
              <a:rPr lang="en-US" sz="1600" b="0" i="0" dirty="0">
                <a:solidFill>
                  <a:srgbClr val="222222"/>
                </a:solidFill>
                <a:effectLst/>
              </a:rPr>
              <a:t>and allowed families greater flexibility in managing travel challenges and other team commitments.</a:t>
            </a:r>
          </a:p>
          <a:p>
            <a:pPr algn="l">
              <a:buNone/>
            </a:pPr>
            <a:endParaRPr lang="en-US" sz="1600" b="0" i="0" dirty="0">
              <a:solidFill>
                <a:srgbClr val="222222"/>
              </a:solidFill>
              <a:effectLst/>
            </a:endParaRPr>
          </a:p>
          <a:p>
            <a:pPr algn="l">
              <a:buNone/>
            </a:pPr>
            <a:r>
              <a:rPr lang="en-US" sz="1600" b="0" i="0" dirty="0">
                <a:solidFill>
                  <a:srgbClr val="222222"/>
                </a:solidFill>
                <a:effectLst/>
              </a:rPr>
              <a:t>The team experienced many successes throughout the season, including earning </a:t>
            </a:r>
            <a:r>
              <a:rPr lang="en-US" sz="1600" b="1" i="0" dirty="0">
                <a:solidFill>
                  <a:srgbClr val="222222"/>
                </a:solidFill>
                <a:effectLst/>
              </a:rPr>
              <a:t>3rd place in playoffs</a:t>
            </a:r>
            <a:r>
              <a:rPr lang="en-US" sz="1600" b="0" i="0" dirty="0">
                <a:solidFill>
                  <a:srgbClr val="222222"/>
                </a:solidFill>
                <a:effectLst/>
              </a:rPr>
              <a:t>. We were also fortunate to have an </a:t>
            </a:r>
            <a:r>
              <a:rPr lang="en-US" sz="1600" b="1" i="0" dirty="0">
                <a:solidFill>
                  <a:srgbClr val="222222"/>
                </a:solidFill>
                <a:effectLst/>
              </a:rPr>
              <a:t>outstanding coaching staff </a:t>
            </a:r>
            <a:r>
              <a:rPr lang="en-US" sz="1600" b="0" i="0" dirty="0">
                <a:solidFill>
                  <a:srgbClr val="222222"/>
                </a:solidFill>
                <a:effectLst/>
              </a:rPr>
              <a:t>that fostered strong developmental growth while consistently promoting a positive and respectful attitude toward players, opposing teams, and officials.</a:t>
            </a:r>
          </a:p>
          <a:p>
            <a:pPr algn="l">
              <a:buNone/>
            </a:pPr>
            <a:endParaRPr lang="en-US" sz="1600" b="0" i="0" dirty="0">
              <a:solidFill>
                <a:srgbClr val="222222"/>
              </a:solidFill>
              <a:effectLst/>
            </a:endParaRPr>
          </a:p>
          <a:p>
            <a:pPr algn="l">
              <a:buNone/>
            </a:pPr>
            <a:r>
              <a:rPr lang="en-US" sz="1600" b="0" i="0" dirty="0">
                <a:solidFill>
                  <a:srgbClr val="222222"/>
                </a:solidFill>
                <a:effectLst/>
              </a:rPr>
              <a:t>The </a:t>
            </a:r>
            <a:r>
              <a:rPr lang="en-US" sz="1600" b="1" i="0" dirty="0">
                <a:solidFill>
                  <a:srgbClr val="222222"/>
                </a:solidFill>
                <a:effectLst/>
              </a:rPr>
              <a:t>biggest challenge </a:t>
            </a:r>
            <a:r>
              <a:rPr lang="en-US" sz="1600" b="0" i="0" dirty="0">
                <a:solidFill>
                  <a:srgbClr val="222222"/>
                </a:solidFill>
                <a:effectLst/>
              </a:rPr>
              <a:t>we faced this season was related to </a:t>
            </a:r>
            <a:r>
              <a:rPr lang="en-US" sz="1600" b="1" i="0" dirty="0">
                <a:solidFill>
                  <a:srgbClr val="222222"/>
                </a:solidFill>
                <a:effectLst/>
              </a:rPr>
              <a:t>dressing room supervision</a:t>
            </a:r>
            <a:r>
              <a:rPr lang="en-US" sz="1600" b="0" i="0" dirty="0">
                <a:solidFill>
                  <a:srgbClr val="222222"/>
                </a:solidFill>
                <a:effectLst/>
              </a:rPr>
              <a:t>. Supervision at this level continues to be difficult, particularly when teams are led by non-parent coaches.</a:t>
            </a:r>
          </a:p>
          <a:p>
            <a:pPr marL="0" marR="0" algn="l">
              <a:buNone/>
            </a:pPr>
            <a:endParaRPr lang="en-US" sz="1100" b="1" i="0" u="sng" dirty="0">
              <a:solidFill>
                <a:srgbClr val="222222"/>
              </a:solidFill>
              <a:effectLst/>
            </a:endParaRPr>
          </a:p>
          <a:p>
            <a:pPr>
              <a:buNone/>
            </a:pPr>
            <a:br>
              <a:rPr lang="en-US" sz="1600" dirty="0"/>
            </a:br>
            <a:endParaRPr lang="en-US" sz="1600" dirty="0"/>
          </a:p>
        </p:txBody>
      </p:sp>
    </p:spTree>
    <p:extLst>
      <p:ext uri="{BB962C8B-B14F-4D97-AF65-F5344CB8AC3E}">
        <p14:creationId xmlns:p14="http://schemas.microsoft.com/office/powerpoint/2010/main" val="3173856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50A062B-0FC6-CA02-B99C-2EC95476B2FB}"/>
              </a:ext>
            </a:extLst>
          </p:cNvPr>
          <p:cNvSpPr>
            <a:spLocks noGrp="1"/>
          </p:cNvSpPr>
          <p:nvPr>
            <p:ph idx="1"/>
          </p:nvPr>
        </p:nvSpPr>
        <p:spPr>
          <a:xfrm>
            <a:off x="172254" y="1875967"/>
            <a:ext cx="8799488" cy="4404123"/>
          </a:xfrm>
        </p:spPr>
        <p:txBody>
          <a:bodyPr anchor="ctr">
            <a:normAutofit/>
          </a:bodyPr>
          <a:lstStyle/>
          <a:p>
            <a:pPr marL="0" indent="0">
              <a:buNone/>
            </a:pPr>
            <a:r>
              <a:rPr lang="en-US" sz="1600" b="1" u="sng" dirty="0"/>
              <a:t>U15A</a:t>
            </a:r>
          </a:p>
          <a:p>
            <a:pPr marL="0" indent="0">
              <a:buNone/>
            </a:pPr>
            <a:endParaRPr lang="en-US" sz="1600" dirty="0"/>
          </a:p>
          <a:p>
            <a:pPr marL="0" indent="0">
              <a:buNone/>
            </a:pPr>
            <a:r>
              <a:rPr lang="en-US" sz="1600" dirty="0"/>
              <a:t>The U15A team had a </a:t>
            </a:r>
            <a:r>
              <a:rPr lang="en-US" sz="1600" b="1" dirty="0"/>
              <a:t>positive and successful season </a:t>
            </a:r>
            <a:r>
              <a:rPr lang="en-US" sz="1600" dirty="0"/>
              <a:t>overall. The group remained competitive throughout the year and finished in the middle of the standings with a respectable record of wins and losses. Most importantly, the season was marked by </a:t>
            </a:r>
            <a:r>
              <a:rPr lang="en-US" sz="1600" b="1" dirty="0"/>
              <a:t>strong teamwork, sportsmanship, and a positive atmosphere</a:t>
            </a:r>
            <a:r>
              <a:rPr lang="en-US" sz="1600" dirty="0"/>
              <a:t> among both players and families.</a:t>
            </a:r>
          </a:p>
          <a:p>
            <a:pPr marL="0" indent="0">
              <a:buNone/>
            </a:pPr>
            <a:endParaRPr lang="en-US" sz="1400" dirty="0"/>
          </a:p>
          <a:p>
            <a:pPr marL="0" indent="0">
              <a:buNone/>
            </a:pPr>
            <a:r>
              <a:rPr lang="en-US" sz="1600" dirty="0"/>
              <a:t>The team participated in </a:t>
            </a:r>
            <a:r>
              <a:rPr lang="en-US" sz="1600" b="1" dirty="0"/>
              <a:t>several tournaments </a:t>
            </a:r>
            <a:r>
              <a:rPr lang="en-US" sz="1600" dirty="0"/>
              <a:t>over the course of the season, gaining valuable experience and opportunities for development. While we did not come away with any tournament titles or banners this year, the players continued to show growth, resilience, and commitment throughout the season.</a:t>
            </a:r>
          </a:p>
          <a:p>
            <a:pPr marL="0" indent="0">
              <a:buNone/>
            </a:pPr>
            <a:endParaRPr lang="en-US" sz="1400" dirty="0"/>
          </a:p>
          <a:p>
            <a:pPr marL="0" indent="0">
              <a:buNone/>
            </a:pPr>
            <a:r>
              <a:rPr lang="en-US" sz="1600" dirty="0"/>
              <a:t>There were no significant issues involving players or families, which helped contribute to a smooth and enjoyable year for the coaching staff and team management. </a:t>
            </a:r>
          </a:p>
          <a:p>
            <a:pPr marL="0" indent="0">
              <a:buNone/>
            </a:pPr>
            <a:endParaRPr lang="en-US" sz="1600" dirty="0"/>
          </a:p>
        </p:txBody>
      </p:sp>
      <p:sp>
        <p:nvSpPr>
          <p:cNvPr id="4" name="Title 1">
            <a:extLst>
              <a:ext uri="{FF2B5EF4-FFF2-40B4-BE49-F238E27FC236}">
                <a16:creationId xmlns:a16="http://schemas.microsoft.com/office/drawing/2014/main" id="{AD376D2A-A829-93E3-9F5C-47094C23BA34}"/>
              </a:ext>
            </a:extLst>
          </p:cNvPr>
          <p:cNvSpPr txBox="1">
            <a:spLocks/>
          </p:cNvSpPr>
          <p:nvPr/>
        </p:nvSpPr>
        <p:spPr>
          <a:xfrm>
            <a:off x="1033272" y="278535"/>
            <a:ext cx="7421963" cy="103366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500" dirty="0">
                <a:solidFill>
                  <a:srgbClr val="FFFFFF"/>
                </a:solidFill>
              </a:rPr>
              <a:t>U15 Coordinator</a:t>
            </a:r>
            <a:br>
              <a:rPr lang="en-US" sz="3500" dirty="0">
                <a:solidFill>
                  <a:srgbClr val="FFFFFF"/>
                </a:solidFill>
              </a:rPr>
            </a:br>
            <a:r>
              <a:rPr lang="en-US" sz="2400" dirty="0">
                <a:solidFill>
                  <a:srgbClr val="FFFFFF"/>
                </a:solidFill>
              </a:rPr>
              <a:t>- Chelsea Burgess</a:t>
            </a:r>
            <a:endParaRPr lang="en-US" sz="3500" dirty="0">
              <a:solidFill>
                <a:srgbClr val="FFFFFF"/>
              </a:solidFill>
            </a:endParaRPr>
          </a:p>
        </p:txBody>
      </p:sp>
    </p:spTree>
    <p:extLst>
      <p:ext uri="{BB962C8B-B14F-4D97-AF65-F5344CB8AC3E}">
        <p14:creationId xmlns:p14="http://schemas.microsoft.com/office/powerpoint/2010/main" val="12887352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9602B1A-44AA-FA8E-B2AF-D2E2D77B2D12}"/>
              </a:ext>
            </a:extLst>
          </p:cNvPr>
          <p:cNvSpPr>
            <a:spLocks noGrp="1"/>
          </p:cNvSpPr>
          <p:nvPr>
            <p:ph idx="1"/>
          </p:nvPr>
        </p:nvSpPr>
        <p:spPr>
          <a:xfrm>
            <a:off x="172255" y="1590741"/>
            <a:ext cx="8799485" cy="5095808"/>
          </a:xfrm>
        </p:spPr>
        <p:txBody>
          <a:bodyPr anchor="ctr">
            <a:normAutofit/>
          </a:bodyPr>
          <a:lstStyle/>
          <a:p>
            <a:endParaRPr lang="en-US" sz="1600" dirty="0"/>
          </a:p>
          <a:p>
            <a:endParaRPr lang="en-US" sz="1600" dirty="0"/>
          </a:p>
          <a:p>
            <a:r>
              <a:rPr lang="en-US" sz="1600" dirty="0"/>
              <a:t> As U18 Coordinator, the 2025–2026 season began with significant </a:t>
            </a:r>
            <a:r>
              <a:rPr lang="en-US" sz="1600" b="1" dirty="0"/>
              <a:t>uncertainty</a:t>
            </a:r>
            <a:r>
              <a:rPr lang="en-US" sz="1600" dirty="0"/>
              <a:t> regarding whether there would be enough players to ice a U18 team at all. Through considerable recruiting efforts and ongoing work throughout the offseason and early part of the year, </a:t>
            </a:r>
            <a:r>
              <a:rPr lang="en-US" sz="1600" b="1" dirty="0"/>
              <a:t>sufficient player numbers were eventually reached to move forward</a:t>
            </a:r>
            <a:r>
              <a:rPr lang="en-US" sz="1600" dirty="0"/>
              <a:t>. </a:t>
            </a:r>
          </a:p>
          <a:p>
            <a:r>
              <a:rPr lang="en-US" sz="1600" dirty="0"/>
              <a:t>Unfortunately, despite those efforts, the association was </a:t>
            </a:r>
            <a:r>
              <a:rPr lang="en-US" sz="1600" b="1" dirty="0"/>
              <a:t>unable to secure a goalie </a:t>
            </a:r>
            <a:r>
              <a:rPr lang="en-US" sz="1600" dirty="0"/>
              <a:t>prior to the start of the season, which </a:t>
            </a:r>
            <a:r>
              <a:rPr lang="en-US" sz="1600" b="1" dirty="0"/>
              <a:t>ultimately resulted in the team folding</a:t>
            </a:r>
            <a:r>
              <a:rPr lang="en-US" sz="1600" dirty="0"/>
              <a:t>. Efforts were then focused on ensuring players still had opportunities to continue playing hockey by facilitating </a:t>
            </a:r>
            <a:r>
              <a:rPr lang="en-US" sz="1600" b="1" dirty="0"/>
              <a:t>releases</a:t>
            </a:r>
            <a:r>
              <a:rPr lang="en-US" sz="1600" dirty="0"/>
              <a:t> to programs in </a:t>
            </a:r>
            <a:r>
              <a:rPr lang="en-US" sz="1600" b="1" dirty="0"/>
              <a:t>Cole Harbour, Dartmouth,</a:t>
            </a:r>
            <a:r>
              <a:rPr lang="en-US" sz="1600" dirty="0"/>
              <a:t> as well as </a:t>
            </a:r>
            <a:r>
              <a:rPr lang="en-US" sz="1600" b="1" dirty="0"/>
              <a:t>U23</a:t>
            </a:r>
            <a:r>
              <a:rPr lang="en-US" sz="1600" dirty="0"/>
              <a:t> programs for eligible players. </a:t>
            </a:r>
          </a:p>
          <a:p>
            <a:r>
              <a:rPr lang="en-US" sz="1600" dirty="0"/>
              <a:t>One of the most difficult outcomes of the season was seeing </a:t>
            </a:r>
            <a:r>
              <a:rPr lang="en-US" sz="1600" b="1" dirty="0"/>
              <a:t>some players choose not to play </a:t>
            </a:r>
            <a:r>
              <a:rPr lang="en-US" sz="1600" dirty="0"/>
              <a:t>hockey at all. Maintaining opportunities for athletes to stay involved in the game remains an important priority for the association and its volunteers. </a:t>
            </a:r>
          </a:p>
          <a:p>
            <a:r>
              <a:rPr lang="en-US" sz="1600" dirty="0"/>
              <a:t>Looking ahead, the hope is that player numbers will be strong enough next season to successfully ice a U18 team and potentially welcome some of those players back to Eastern Shore Minor Hockey. </a:t>
            </a:r>
            <a:endParaRPr lang="en-US" sz="1050" dirty="0"/>
          </a:p>
        </p:txBody>
      </p:sp>
      <p:sp>
        <p:nvSpPr>
          <p:cNvPr id="4" name="Title 1">
            <a:extLst>
              <a:ext uri="{FF2B5EF4-FFF2-40B4-BE49-F238E27FC236}">
                <a16:creationId xmlns:a16="http://schemas.microsoft.com/office/drawing/2014/main" id="{89CC7469-6720-3261-D559-A22B83E16C5D}"/>
              </a:ext>
            </a:extLst>
          </p:cNvPr>
          <p:cNvSpPr txBox="1">
            <a:spLocks noGrp="1"/>
          </p:cNvSpPr>
          <p:nvPr>
            <p:ph type="title"/>
          </p:nvPr>
        </p:nvSpPr>
        <p:spPr>
          <a:xfrm>
            <a:off x="619487" y="303351"/>
            <a:ext cx="7421563" cy="10334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500" dirty="0">
                <a:solidFill>
                  <a:srgbClr val="FFFFFF"/>
                </a:solidFill>
              </a:rPr>
              <a:t>U18 Coordinator </a:t>
            </a:r>
            <a:r>
              <a:rPr lang="en-US" sz="1800" dirty="0">
                <a:solidFill>
                  <a:srgbClr val="FFFFFF"/>
                </a:solidFill>
              </a:rPr>
              <a:t>(no team)</a:t>
            </a:r>
            <a:br>
              <a:rPr lang="en-US" sz="3500" dirty="0">
                <a:solidFill>
                  <a:srgbClr val="FFFFFF"/>
                </a:solidFill>
              </a:rPr>
            </a:br>
            <a:r>
              <a:rPr lang="en-US" sz="2400" dirty="0">
                <a:solidFill>
                  <a:srgbClr val="FFFFFF"/>
                </a:solidFill>
              </a:rPr>
              <a:t>- Tanya Bezanson</a:t>
            </a:r>
            <a:endParaRPr lang="en-US" sz="3500" dirty="0">
              <a:solidFill>
                <a:srgbClr val="FFFFFF"/>
              </a:solidFill>
            </a:endParaRPr>
          </a:p>
        </p:txBody>
      </p:sp>
    </p:spTree>
    <p:extLst>
      <p:ext uri="{BB962C8B-B14F-4D97-AF65-F5344CB8AC3E}">
        <p14:creationId xmlns:p14="http://schemas.microsoft.com/office/powerpoint/2010/main" val="26230674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574FBA5-AB75-D52A-5FE7-9C6E97B54B5D}"/>
              </a:ext>
            </a:extLst>
          </p:cNvPr>
          <p:cNvSpPr>
            <a:spLocks noGrp="1"/>
          </p:cNvSpPr>
          <p:nvPr>
            <p:ph idx="1"/>
          </p:nvPr>
        </p:nvSpPr>
        <p:spPr>
          <a:xfrm>
            <a:off x="1028699" y="2318197"/>
            <a:ext cx="7293023" cy="3683358"/>
          </a:xfrm>
        </p:spPr>
        <p:txBody>
          <a:bodyPr anchor="ctr">
            <a:normAutofit/>
          </a:bodyPr>
          <a:lstStyle/>
          <a:p>
            <a:r>
              <a:rPr lang="en-US" sz="1700" dirty="0"/>
              <a:t>This was the first season for a U23 Team at ESMH</a:t>
            </a:r>
          </a:p>
          <a:p>
            <a:r>
              <a:rPr lang="en-US" sz="1700" dirty="0"/>
              <a:t>This age group struggled with late game times and attendance but managed to have a lot of fun and some success during the season.</a:t>
            </a:r>
          </a:p>
          <a:p>
            <a:r>
              <a:rPr lang="en-US" sz="1700" dirty="0"/>
              <a:t>A U23 team for the 2026-20276 season will be investigated and a decision on hosting that team will be made in September.</a:t>
            </a:r>
          </a:p>
        </p:txBody>
      </p:sp>
      <p:sp>
        <p:nvSpPr>
          <p:cNvPr id="4" name="Title 1">
            <a:extLst>
              <a:ext uri="{FF2B5EF4-FFF2-40B4-BE49-F238E27FC236}">
                <a16:creationId xmlns:a16="http://schemas.microsoft.com/office/drawing/2014/main" id="{C028EB0C-72F4-8150-EACF-32402FBDF0DF}"/>
              </a:ext>
            </a:extLst>
          </p:cNvPr>
          <p:cNvSpPr txBox="1">
            <a:spLocks/>
          </p:cNvSpPr>
          <p:nvPr/>
        </p:nvSpPr>
        <p:spPr>
          <a:xfrm>
            <a:off x="861016" y="339610"/>
            <a:ext cx="7421963" cy="103366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500" dirty="0">
                <a:solidFill>
                  <a:srgbClr val="FFFFFF"/>
                </a:solidFill>
              </a:rPr>
              <a:t>U23 Coordinator</a:t>
            </a:r>
            <a:br>
              <a:rPr lang="en-US" sz="3500" dirty="0">
                <a:solidFill>
                  <a:srgbClr val="FFFFFF"/>
                </a:solidFill>
              </a:rPr>
            </a:br>
            <a:r>
              <a:rPr lang="en-US" sz="2400" dirty="0">
                <a:solidFill>
                  <a:srgbClr val="FFFFFF"/>
                </a:solidFill>
              </a:rPr>
              <a:t>- Adam </a:t>
            </a:r>
            <a:r>
              <a:rPr lang="en-US" sz="2400" dirty="0" err="1">
                <a:solidFill>
                  <a:srgbClr val="FFFFFF"/>
                </a:solidFill>
              </a:rPr>
              <a:t>Jennex</a:t>
            </a:r>
            <a:endParaRPr lang="en-US" sz="3500" dirty="0">
              <a:solidFill>
                <a:srgbClr val="FFFFFF"/>
              </a:solidFill>
            </a:endParaRPr>
          </a:p>
        </p:txBody>
      </p:sp>
    </p:spTree>
    <p:extLst>
      <p:ext uri="{BB962C8B-B14F-4D97-AF65-F5344CB8AC3E}">
        <p14:creationId xmlns:p14="http://schemas.microsoft.com/office/powerpoint/2010/main" val="35583214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Title 3">
            <a:extLst>
              <a:ext uri="{FF2B5EF4-FFF2-40B4-BE49-F238E27FC236}">
                <a16:creationId xmlns:a16="http://schemas.microsoft.com/office/drawing/2014/main" id="{E38E7AF4-7912-1E18-76A1-1658501A6211}"/>
              </a:ext>
            </a:extLst>
          </p:cNvPr>
          <p:cNvSpPr>
            <a:spLocks noGrp="1"/>
          </p:cNvSpPr>
          <p:nvPr>
            <p:ph type="title"/>
          </p:nvPr>
        </p:nvSpPr>
        <p:spPr>
          <a:xfrm>
            <a:off x="986118" y="735106"/>
            <a:ext cx="7540322" cy="2928470"/>
          </a:xfrm>
        </p:spPr>
        <p:txBody>
          <a:bodyPr vert="horz" lIns="91440" tIns="45720" rIns="91440" bIns="45720" rtlCol="0" anchor="b">
            <a:normAutofit/>
          </a:bodyPr>
          <a:lstStyle/>
          <a:p>
            <a:r>
              <a:rPr lang="en-US" sz="4200" kern="1200" dirty="0">
                <a:solidFill>
                  <a:srgbClr val="FFFFFF"/>
                </a:solidFill>
                <a:latin typeface="+mj-lt"/>
                <a:ea typeface="+mj-ea"/>
                <a:cs typeface="+mj-cs"/>
              </a:rPr>
              <a:t>Questions &amp; Answers</a:t>
            </a:r>
          </a:p>
        </p:txBody>
      </p:sp>
    </p:spTree>
    <p:extLst>
      <p:ext uri="{BB962C8B-B14F-4D97-AF65-F5344CB8AC3E}">
        <p14:creationId xmlns:p14="http://schemas.microsoft.com/office/powerpoint/2010/main" val="38959029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3C48B49-6135-48B6-AC0F-97E5D8D1F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E1815CC1-0AAE-8AE2-5046-D316D66D733D}"/>
              </a:ext>
            </a:extLst>
          </p:cNvPr>
          <p:cNvSpPr>
            <a:spLocks noGrp="1"/>
          </p:cNvSpPr>
          <p:nvPr>
            <p:ph type="title"/>
          </p:nvPr>
        </p:nvSpPr>
        <p:spPr>
          <a:xfrm>
            <a:off x="1191613" y="1171125"/>
            <a:ext cx="6760761" cy="2402006"/>
          </a:xfrm>
        </p:spPr>
        <p:txBody>
          <a:bodyPr vert="horz" lIns="91440" tIns="45720" rIns="91440" bIns="45720" rtlCol="0" anchor="b">
            <a:normAutofit/>
          </a:bodyPr>
          <a:lstStyle/>
          <a:p>
            <a:r>
              <a:rPr lang="en-US" sz="4200" kern="1200" dirty="0">
                <a:solidFill>
                  <a:schemeClr val="tx1"/>
                </a:solidFill>
                <a:latin typeface="+mj-lt"/>
                <a:ea typeface="+mj-ea"/>
                <a:cs typeface="+mj-cs"/>
              </a:rPr>
              <a:t>Conclude 2025-2026 season</a:t>
            </a:r>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6" y="4374554"/>
            <a:ext cx="9144005" cy="2483444"/>
          </a:xfrm>
          <a:prstGeom prst="rect">
            <a:avLst/>
          </a:prstGeom>
          <a:gradFill>
            <a:gsLst>
              <a:gs pos="0">
                <a:schemeClr val="accent1">
                  <a:lumMod val="75000"/>
                </a:schemeClr>
              </a:gs>
              <a:gs pos="100000">
                <a:srgbClr val="000000"/>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105491" y="4374554"/>
            <a:ext cx="3038508" cy="2483446"/>
          </a:xfrm>
          <a:prstGeom prst="rect">
            <a:avLst/>
          </a:prstGeom>
          <a:gradFill>
            <a:gsLst>
              <a:gs pos="4000">
                <a:schemeClr val="accent1">
                  <a:alpha val="21000"/>
                </a:schemeClr>
              </a:gs>
              <a:gs pos="83000">
                <a:schemeClr val="accent1">
                  <a:lumMod val="50000"/>
                  <a:alpha val="61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F256AC18-FB41-4977-8B0C-F5082335AB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379429"/>
            <a:ext cx="9143988" cy="1953928"/>
          </a:xfrm>
          <a:prstGeom prst="rect">
            <a:avLst/>
          </a:prstGeom>
          <a:gradFill>
            <a:gsLst>
              <a:gs pos="32000">
                <a:schemeClr val="accent1">
                  <a:lumMod val="50000"/>
                  <a:alpha val="0"/>
                </a:schemeClr>
              </a:gs>
              <a:gs pos="100000">
                <a:schemeClr val="accent1">
                  <a:alpha val="5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 y="4380927"/>
            <a:ext cx="9144000" cy="2019443"/>
          </a:xfrm>
          <a:prstGeom prst="rect">
            <a:avLst/>
          </a:prstGeom>
          <a:gradFill>
            <a:gsLst>
              <a:gs pos="32000">
                <a:schemeClr val="accent1">
                  <a:lumMod val="50000"/>
                  <a:alpha val="0"/>
                </a:schemeClr>
              </a:gs>
              <a:gs pos="100000">
                <a:srgbClr val="000000">
                  <a:alpha val="45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7738873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D5B339F4-93B9-4E04-9721-143AD6782E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8734DDD3-F723-4DD3-8ABE-EC0B2AC87D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891743" y="0"/>
            <a:ext cx="5360514" cy="5777808"/>
            <a:chOff x="329184" y="1"/>
            <a:chExt cx="524256" cy="5777808"/>
          </a:xfrm>
        </p:grpSpPr>
        <p:cxnSp>
          <p:nvCxnSpPr>
            <p:cNvPr id="11" name="Straight Connector 10">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3824"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1"/>
              <a:ext cx="524256" cy="553211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5" name="Rectangle 24">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7348" y="551961"/>
            <a:ext cx="8249304" cy="532513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4F06462-83CB-E7B4-C6C8-A5DE7558797A}"/>
              </a:ext>
            </a:extLst>
          </p:cNvPr>
          <p:cNvSpPr>
            <a:spLocks noGrp="1"/>
          </p:cNvSpPr>
          <p:nvPr>
            <p:ph type="title"/>
          </p:nvPr>
        </p:nvSpPr>
        <p:spPr>
          <a:xfrm>
            <a:off x="1140791" y="519249"/>
            <a:ext cx="6858000" cy="1406720"/>
          </a:xfrm>
        </p:spPr>
        <p:txBody>
          <a:bodyPr vert="horz" lIns="91440" tIns="45720" rIns="91440" bIns="45720" rtlCol="0" anchor="b">
            <a:normAutofit/>
          </a:bodyPr>
          <a:lstStyle/>
          <a:p>
            <a:pPr algn="ctr"/>
            <a:r>
              <a:rPr lang="en-US" sz="4400" dirty="0"/>
              <a:t>ELECTION OF EXECUTIVE</a:t>
            </a:r>
            <a:br>
              <a:rPr lang="en-US" sz="4400" dirty="0"/>
            </a:br>
            <a:r>
              <a:rPr lang="en-US" sz="4400" dirty="0"/>
              <a:t>2026-2027 SEASON</a:t>
            </a:r>
            <a:endParaRPr lang="en-US" sz="4400" kern="1200" dirty="0">
              <a:solidFill>
                <a:schemeClr val="tx1"/>
              </a:solidFill>
              <a:latin typeface="+mj-lt"/>
              <a:ea typeface="+mj-ea"/>
              <a:cs typeface="+mj-cs"/>
            </a:endParaRPr>
          </a:p>
        </p:txBody>
      </p:sp>
      <p:sp>
        <p:nvSpPr>
          <p:cNvPr id="3" name="Text Placeholder 2">
            <a:extLst>
              <a:ext uri="{FF2B5EF4-FFF2-40B4-BE49-F238E27FC236}">
                <a16:creationId xmlns:a16="http://schemas.microsoft.com/office/drawing/2014/main" id="{0FADE2A4-AD73-8B16-8CDE-487F584D7E58}"/>
              </a:ext>
            </a:extLst>
          </p:cNvPr>
          <p:cNvSpPr>
            <a:spLocks noGrp="1"/>
          </p:cNvSpPr>
          <p:nvPr>
            <p:ph type="body" idx="1"/>
          </p:nvPr>
        </p:nvSpPr>
        <p:spPr>
          <a:xfrm>
            <a:off x="674545" y="2171658"/>
            <a:ext cx="7790491" cy="3580615"/>
          </a:xfrm>
        </p:spPr>
        <p:txBody>
          <a:bodyPr vert="horz" lIns="91440" tIns="45720" rIns="91440" bIns="45720" rtlCol="0">
            <a:normAutofit/>
          </a:bodyPr>
          <a:lstStyle/>
          <a:p>
            <a:pPr marL="342900" indent="-342900">
              <a:buFont typeface="Arial" panose="020B0604020202020204" pitchFamily="34" charset="0"/>
              <a:buChar char="•"/>
            </a:pPr>
            <a:r>
              <a:rPr lang="en-US" sz="1600" dirty="0">
                <a:solidFill>
                  <a:schemeClr val="tx1"/>
                </a:solidFill>
              </a:rPr>
              <a:t>President – DUE FOR ELECTION </a:t>
            </a:r>
            <a:r>
              <a:rPr lang="en-US" sz="1400" dirty="0">
                <a:solidFill>
                  <a:schemeClr val="tx1"/>
                </a:solidFill>
              </a:rPr>
              <a:t>(Vacant – 2-year term)</a:t>
            </a:r>
          </a:p>
          <a:p>
            <a:pPr marL="342900" indent="-342900">
              <a:buFont typeface="Arial" panose="020B0604020202020204" pitchFamily="34" charset="0"/>
              <a:buChar char="•"/>
            </a:pPr>
            <a:r>
              <a:rPr lang="en-US" sz="1600" dirty="0">
                <a:solidFill>
                  <a:schemeClr val="tx1"/>
                </a:solidFill>
              </a:rPr>
              <a:t>Registrar – DUE FOR ELECTION                    					</a:t>
            </a:r>
            <a:r>
              <a:rPr lang="en-US" sz="1400" dirty="0">
                <a:solidFill>
                  <a:schemeClr val="tx1"/>
                </a:solidFill>
              </a:rPr>
              <a:t>Janet Boutilier – incumbent – reoffering</a:t>
            </a:r>
            <a:endParaRPr lang="en-US" sz="1600" dirty="0">
              <a:solidFill>
                <a:schemeClr val="tx1"/>
              </a:solidFill>
            </a:endParaRPr>
          </a:p>
          <a:p>
            <a:pPr marL="342900" indent="-342900">
              <a:buFont typeface="Arial" panose="020B0604020202020204" pitchFamily="34" charset="0"/>
              <a:buChar char="•"/>
            </a:pPr>
            <a:r>
              <a:rPr lang="en-US" sz="1600" dirty="0">
                <a:solidFill>
                  <a:schemeClr val="tx1"/>
                </a:solidFill>
              </a:rPr>
              <a:t>Budget Coordinator – DUE FOR ELECTION</a:t>
            </a:r>
          </a:p>
          <a:p>
            <a:pPr marL="342900" indent="-342900">
              <a:buFont typeface="Arial" panose="020B0604020202020204" pitchFamily="34" charset="0"/>
              <a:buChar char="•"/>
            </a:pPr>
            <a:r>
              <a:rPr lang="en-US" sz="1600" dirty="0">
                <a:solidFill>
                  <a:schemeClr val="tx1"/>
                </a:solidFill>
              </a:rPr>
              <a:t>Development Coordinator – DUE FOR ELECTION</a:t>
            </a:r>
          </a:p>
          <a:p>
            <a:pPr marL="342900" indent="-342900">
              <a:buFont typeface="Arial" panose="020B0604020202020204" pitchFamily="34" charset="0"/>
              <a:buChar char="•"/>
            </a:pPr>
            <a:r>
              <a:rPr lang="en-US" sz="1600" dirty="0">
                <a:solidFill>
                  <a:schemeClr val="tx1"/>
                </a:solidFill>
              </a:rPr>
              <a:t>Equipment Coordinator – DUE FOR ELECTION</a:t>
            </a:r>
          </a:p>
          <a:p>
            <a:pPr marL="342900" indent="-342900">
              <a:buFont typeface="Arial" panose="020B0604020202020204" pitchFamily="34" charset="0"/>
              <a:buChar char="•"/>
            </a:pPr>
            <a:r>
              <a:rPr lang="en-US" sz="1600" dirty="0">
                <a:solidFill>
                  <a:schemeClr val="tx1"/>
                </a:solidFill>
              </a:rPr>
              <a:t>Secretary – DUE FOR ELECTION 						</a:t>
            </a:r>
            <a:r>
              <a:rPr lang="en-US" sz="1400" dirty="0">
                <a:solidFill>
                  <a:schemeClr val="tx1"/>
                </a:solidFill>
              </a:rPr>
              <a:t>Julie Wagner – incumbent – reoffering</a:t>
            </a:r>
          </a:p>
          <a:p>
            <a:pPr marL="342900" indent="-342900">
              <a:buFont typeface="Arial" panose="020B0604020202020204" pitchFamily="34" charset="0"/>
              <a:buChar char="•"/>
            </a:pPr>
            <a:r>
              <a:rPr lang="en-US" sz="1600" dirty="0">
                <a:solidFill>
                  <a:schemeClr val="tx1"/>
                </a:solidFill>
              </a:rPr>
              <a:t>Risk Manager – DUE FOR ELECTION</a:t>
            </a:r>
          </a:p>
          <a:p>
            <a:pPr lvl="1"/>
            <a:r>
              <a:rPr lang="en-US" sz="1200" dirty="0">
                <a:solidFill>
                  <a:schemeClr val="tx1"/>
                </a:solidFill>
              </a:rPr>
              <a:t>	</a:t>
            </a:r>
            <a:r>
              <a:rPr lang="en-US" sz="1400" dirty="0">
                <a:solidFill>
                  <a:schemeClr val="tx1"/>
                </a:solidFill>
              </a:rPr>
              <a:t>Laura Rockwood  – incumbent – reoffering</a:t>
            </a:r>
          </a:p>
          <a:p>
            <a:pPr marL="342900" indent="-342900">
              <a:buFont typeface="Arial" panose="020B0604020202020204" pitchFamily="34" charset="0"/>
              <a:buChar char="•"/>
            </a:pPr>
            <a:endParaRPr lang="en-US" sz="1600" dirty="0">
              <a:solidFill>
                <a:schemeClr val="tx1"/>
              </a:solidFill>
            </a:endParaRPr>
          </a:p>
          <a:p>
            <a:pPr marL="342900" indent="-342900">
              <a:buFont typeface="Arial" panose="020B0604020202020204" pitchFamily="34" charset="0"/>
              <a:buChar char="•"/>
            </a:pPr>
            <a:endParaRPr lang="en-US" sz="1400" dirty="0">
              <a:solidFill>
                <a:schemeClr val="tx1"/>
              </a:solidFill>
            </a:endParaRPr>
          </a:p>
          <a:p>
            <a:endParaRPr lang="en-US" sz="1400" dirty="0">
              <a:solidFill>
                <a:schemeClr val="tx1"/>
              </a:solidFill>
            </a:endParaRPr>
          </a:p>
          <a:p>
            <a:endParaRPr lang="en-US" sz="1600" kern="1200" dirty="0">
              <a:solidFill>
                <a:schemeClr val="tx1"/>
              </a:solidFill>
              <a:latin typeface="+mn-lt"/>
              <a:ea typeface="+mn-ea"/>
              <a:cs typeface="+mn-cs"/>
            </a:endParaRPr>
          </a:p>
        </p:txBody>
      </p:sp>
    </p:spTree>
    <p:extLst>
      <p:ext uri="{BB962C8B-B14F-4D97-AF65-F5344CB8AC3E}">
        <p14:creationId xmlns:p14="http://schemas.microsoft.com/office/powerpoint/2010/main" val="1100553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2F653458-C6F4-3AB9-F965-F45E08727910}"/>
              </a:ext>
            </a:extLst>
          </p:cNvPr>
          <p:cNvSpPr txBox="1">
            <a:spLocks/>
          </p:cNvSpPr>
          <p:nvPr/>
        </p:nvSpPr>
        <p:spPr>
          <a:xfrm>
            <a:off x="172994" y="278535"/>
            <a:ext cx="9497486" cy="103366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900" dirty="0">
                <a:solidFill>
                  <a:srgbClr val="FFFFFF"/>
                </a:solidFill>
              </a:rPr>
              <a:t>Eastern Shore Minor Hockey Association Executive Summary</a:t>
            </a:r>
            <a:endParaRPr lang="en-US" sz="3500" dirty="0">
              <a:solidFill>
                <a:srgbClr val="FFFFFF"/>
              </a:solidFill>
            </a:endParaRPr>
          </a:p>
        </p:txBody>
      </p:sp>
      <p:sp>
        <p:nvSpPr>
          <p:cNvPr id="5" name="Content Placeholder 2">
            <a:extLst>
              <a:ext uri="{FF2B5EF4-FFF2-40B4-BE49-F238E27FC236}">
                <a16:creationId xmlns:a16="http://schemas.microsoft.com/office/drawing/2014/main" id="{6B3FD6AF-6332-5C35-18BB-C5855941F487}"/>
              </a:ext>
            </a:extLst>
          </p:cNvPr>
          <p:cNvSpPr txBox="1">
            <a:spLocks/>
          </p:cNvSpPr>
          <p:nvPr/>
        </p:nvSpPr>
        <p:spPr>
          <a:xfrm>
            <a:off x="95250" y="2117288"/>
            <a:ext cx="9144000" cy="4462177"/>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Executive met in-person or virtually over 12 times throughout the season</a:t>
            </a:r>
          </a:p>
          <a:p>
            <a:pPr lvl="1"/>
            <a:r>
              <a:rPr lang="en-US" sz="1800" dirty="0"/>
              <a:t>Meetings averaged 2 hours in length, with &gt;80% attendance</a:t>
            </a:r>
          </a:p>
          <a:p>
            <a:r>
              <a:rPr lang="en-US" sz="2400" dirty="0"/>
              <a:t>Many positions are due for election, including;</a:t>
            </a:r>
          </a:p>
          <a:p>
            <a:pPr lvl="1"/>
            <a:r>
              <a:rPr lang="en-US" sz="1800" dirty="0"/>
              <a:t>President</a:t>
            </a:r>
          </a:p>
          <a:p>
            <a:pPr lvl="1"/>
            <a:r>
              <a:rPr lang="en-US" sz="1800" dirty="0"/>
              <a:t>Secretary</a:t>
            </a:r>
          </a:p>
          <a:p>
            <a:pPr lvl="1"/>
            <a:r>
              <a:rPr lang="en-US" sz="1800" dirty="0"/>
              <a:t>Registrar</a:t>
            </a:r>
          </a:p>
          <a:p>
            <a:pPr lvl="1"/>
            <a:r>
              <a:rPr lang="en-US" sz="1800" dirty="0"/>
              <a:t>Budget Coordinator</a:t>
            </a:r>
          </a:p>
          <a:p>
            <a:pPr lvl="1"/>
            <a:r>
              <a:rPr lang="en-US" sz="1800" dirty="0"/>
              <a:t>Development Coordinator</a:t>
            </a:r>
          </a:p>
          <a:p>
            <a:pPr lvl="1"/>
            <a:r>
              <a:rPr lang="en-US" sz="1800" dirty="0"/>
              <a:t>Equipment Manager</a:t>
            </a:r>
          </a:p>
          <a:p>
            <a:pPr lvl="1"/>
            <a:r>
              <a:rPr lang="en-US" sz="1800" dirty="0"/>
              <a:t>Risk Manager</a:t>
            </a:r>
          </a:p>
          <a:p>
            <a:pPr marL="457200" lvl="1" indent="0">
              <a:buFont typeface="Arial" panose="020B0604020202020204" pitchFamily="34" charset="0"/>
              <a:buNone/>
            </a:pPr>
            <a:endParaRPr lang="en-US" sz="1800" dirty="0"/>
          </a:p>
        </p:txBody>
      </p:sp>
    </p:spTree>
    <p:extLst>
      <p:ext uri="{BB962C8B-B14F-4D97-AF65-F5344CB8AC3E}">
        <p14:creationId xmlns:p14="http://schemas.microsoft.com/office/powerpoint/2010/main" val="1957505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BC5AE30-EDCC-5A80-E17F-27B14B604F14}"/>
              </a:ext>
            </a:extLst>
          </p:cNvPr>
          <p:cNvSpPr>
            <a:spLocks noGrp="1"/>
          </p:cNvSpPr>
          <p:nvPr>
            <p:ph type="title"/>
          </p:nvPr>
        </p:nvSpPr>
        <p:spPr>
          <a:xfrm>
            <a:off x="1028699" y="294538"/>
            <a:ext cx="7421963" cy="1033669"/>
          </a:xfrm>
        </p:spPr>
        <p:txBody>
          <a:bodyPr>
            <a:normAutofit/>
          </a:bodyPr>
          <a:lstStyle/>
          <a:p>
            <a:r>
              <a:rPr lang="en-CA" sz="3500" dirty="0">
                <a:solidFill>
                  <a:srgbClr val="FFFFFF"/>
                </a:solidFill>
              </a:rPr>
              <a:t>Presidents Report - vacant</a:t>
            </a:r>
          </a:p>
        </p:txBody>
      </p:sp>
      <p:sp>
        <p:nvSpPr>
          <p:cNvPr id="3" name="Content Placeholder 2">
            <a:extLst>
              <a:ext uri="{FF2B5EF4-FFF2-40B4-BE49-F238E27FC236}">
                <a16:creationId xmlns:a16="http://schemas.microsoft.com/office/drawing/2014/main" id="{B2D614B0-117F-F838-1B06-A441F965A8C2}"/>
              </a:ext>
            </a:extLst>
          </p:cNvPr>
          <p:cNvSpPr>
            <a:spLocks noGrp="1"/>
          </p:cNvSpPr>
          <p:nvPr>
            <p:ph idx="1"/>
          </p:nvPr>
        </p:nvSpPr>
        <p:spPr>
          <a:xfrm>
            <a:off x="1028699" y="2318197"/>
            <a:ext cx="7293023" cy="3683358"/>
          </a:xfrm>
        </p:spPr>
        <p:txBody>
          <a:bodyPr anchor="ctr">
            <a:normAutofit fontScale="40000" lnSpcReduction="20000"/>
          </a:bodyPr>
          <a:lstStyle/>
          <a:p>
            <a:r>
              <a:rPr lang="en-US" dirty="0"/>
              <a:t>On behalf of Eastern Shore Minor Hockey, I want to thank each volunteer and family that has supported their player and the association through a fantastic season. Without your support, we wouldn't be able to provide hockey to hundreds of our Youth every season.</a:t>
            </a:r>
            <a:br>
              <a:rPr lang="en-US" dirty="0"/>
            </a:br>
            <a:endParaRPr lang="en-US" dirty="0"/>
          </a:p>
          <a:p>
            <a:r>
              <a:rPr lang="en-US" dirty="0"/>
              <a:t>Our presidency remained vacant for this season. Adam Jennex VP,  acted in the role when required.</a:t>
            </a:r>
            <a:br>
              <a:rPr lang="en-US" dirty="0"/>
            </a:br>
            <a:endParaRPr lang="en-US" dirty="0"/>
          </a:p>
          <a:p>
            <a:r>
              <a:rPr lang="en-US" dirty="0"/>
              <a:t>We recognized four outstanding individuals this season with the following awards:</a:t>
            </a:r>
            <a:br>
              <a:rPr lang="en-US" dirty="0"/>
            </a:br>
            <a:endParaRPr lang="en-US" dirty="0"/>
          </a:p>
          <a:p>
            <a:r>
              <a:rPr lang="en-US" b="1" dirty="0"/>
              <a:t>JOSH CURWIN</a:t>
            </a:r>
            <a:r>
              <a:rPr lang="en-US" dirty="0"/>
              <a:t>- awarded the Peter Lenihan Official of the Year, Recognizing an individual for their commitment, positive impact on hockey, and outstanding contributions to officiating </a:t>
            </a:r>
          </a:p>
          <a:p>
            <a:br>
              <a:rPr lang="en-US" dirty="0"/>
            </a:br>
            <a:r>
              <a:rPr lang="en-US" b="1" dirty="0"/>
              <a:t>EMILY HUNTER</a:t>
            </a:r>
            <a:r>
              <a:rPr lang="en-US" dirty="0"/>
              <a:t> - awarded the Gina Dunn Volunteer of the Year -Recognizing an individual for their selflessness, years of volunteer service, and positive impact on the game, association, and community. </a:t>
            </a:r>
          </a:p>
          <a:p>
            <a:br>
              <a:rPr lang="en-US" dirty="0"/>
            </a:br>
            <a:r>
              <a:rPr lang="en-US" b="1" dirty="0"/>
              <a:t>JOEY LEY</a:t>
            </a:r>
            <a:r>
              <a:rPr lang="en-US" dirty="0"/>
              <a:t> - awarded the Paul McKenna Volunteer Coach of the Year -Recognizing an individual for their passion and dedication to help inspire others to be great people, athletes, and teammates. </a:t>
            </a:r>
          </a:p>
          <a:p>
            <a:br>
              <a:rPr lang="en-US" dirty="0"/>
            </a:br>
            <a:r>
              <a:rPr lang="en-US" b="1" dirty="0"/>
              <a:t>WESTIN JENNEX</a:t>
            </a:r>
            <a:r>
              <a:rPr lang="en-US" dirty="0"/>
              <a:t> - awarded the Andrew Gordon Player of the Year - Awarded to a player for their game changing excellence, attitude, respect, dedication, and seasons outstanding performance </a:t>
            </a:r>
          </a:p>
          <a:p>
            <a:endParaRPr lang="en-CA" sz="1700" dirty="0"/>
          </a:p>
        </p:txBody>
      </p:sp>
    </p:spTree>
    <p:extLst>
      <p:ext uri="{BB962C8B-B14F-4D97-AF65-F5344CB8AC3E}">
        <p14:creationId xmlns:p14="http://schemas.microsoft.com/office/powerpoint/2010/main" val="2483119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304137B-EE13-6441-F905-5E177FCF5E5E}"/>
              </a:ext>
            </a:extLst>
          </p:cNvPr>
          <p:cNvSpPr>
            <a:spLocks noGrp="1"/>
          </p:cNvSpPr>
          <p:nvPr>
            <p:ph type="title"/>
          </p:nvPr>
        </p:nvSpPr>
        <p:spPr>
          <a:xfrm>
            <a:off x="1028699" y="294538"/>
            <a:ext cx="7421963" cy="1033669"/>
          </a:xfrm>
        </p:spPr>
        <p:txBody>
          <a:bodyPr>
            <a:normAutofit/>
          </a:bodyPr>
          <a:lstStyle/>
          <a:p>
            <a:r>
              <a:rPr lang="en-CA" sz="3200" dirty="0">
                <a:solidFill>
                  <a:srgbClr val="FFFFFF"/>
                </a:solidFill>
              </a:rPr>
              <a:t>Vice-President report </a:t>
            </a:r>
            <a:br>
              <a:rPr lang="en-CA" sz="3200" dirty="0">
                <a:solidFill>
                  <a:srgbClr val="FFFFFF"/>
                </a:solidFill>
              </a:rPr>
            </a:br>
            <a:r>
              <a:rPr lang="en-CA" sz="2400" dirty="0">
                <a:solidFill>
                  <a:srgbClr val="FFFFFF"/>
                </a:solidFill>
              </a:rPr>
              <a:t>- Adam Jennex</a:t>
            </a:r>
            <a:endParaRPr lang="en-CA" sz="3200" dirty="0">
              <a:solidFill>
                <a:srgbClr val="FFFFFF"/>
              </a:solidFill>
            </a:endParaRPr>
          </a:p>
        </p:txBody>
      </p:sp>
      <p:sp>
        <p:nvSpPr>
          <p:cNvPr id="3" name="Content Placeholder 2">
            <a:extLst>
              <a:ext uri="{FF2B5EF4-FFF2-40B4-BE49-F238E27FC236}">
                <a16:creationId xmlns:a16="http://schemas.microsoft.com/office/drawing/2014/main" id="{E6C660B9-DBAF-2AC7-A5E4-B0C632766F54}"/>
              </a:ext>
            </a:extLst>
          </p:cNvPr>
          <p:cNvSpPr>
            <a:spLocks noGrp="1"/>
          </p:cNvSpPr>
          <p:nvPr>
            <p:ph idx="1"/>
          </p:nvPr>
        </p:nvSpPr>
        <p:spPr>
          <a:xfrm>
            <a:off x="1028699" y="1815277"/>
            <a:ext cx="7274053" cy="1869755"/>
          </a:xfrm>
        </p:spPr>
        <p:txBody>
          <a:bodyPr anchor="ctr">
            <a:normAutofit lnSpcReduction="10000"/>
          </a:bodyPr>
          <a:lstStyle/>
          <a:p>
            <a:r>
              <a:rPr lang="en-CA" sz="1700" dirty="0"/>
              <a:t>ESMH received 24 suspensions from HNS during the season</a:t>
            </a:r>
          </a:p>
          <a:p>
            <a:pPr lvl="1"/>
            <a:r>
              <a:rPr lang="en-CA" sz="1300" dirty="0"/>
              <a:t>1 spectator suspension</a:t>
            </a:r>
          </a:p>
          <a:p>
            <a:pPr lvl="1"/>
            <a:r>
              <a:rPr lang="en-CA" sz="1300" dirty="0"/>
              <a:t>3 coach suspensions</a:t>
            </a:r>
          </a:p>
          <a:p>
            <a:pPr lvl="1"/>
            <a:r>
              <a:rPr lang="en-CA" sz="1300" dirty="0"/>
              <a:t>19 player suspensions (9 of these were U23)</a:t>
            </a:r>
          </a:p>
          <a:p>
            <a:pPr lvl="1"/>
            <a:r>
              <a:rPr lang="en-CA" sz="1300" dirty="0"/>
              <a:t>80 total games suspended + one indefinite</a:t>
            </a:r>
          </a:p>
          <a:p>
            <a:r>
              <a:rPr lang="en-CA" sz="1700" dirty="0"/>
              <a:t>Previous season was 8 (5 player and 3 coach)</a:t>
            </a:r>
          </a:p>
          <a:p>
            <a:r>
              <a:rPr lang="en-CA" sz="1700" dirty="0"/>
              <a:t>Discipline committee was called in response to one incident</a:t>
            </a:r>
          </a:p>
        </p:txBody>
      </p:sp>
      <p:graphicFrame>
        <p:nvGraphicFramePr>
          <p:cNvPr id="5" name="Chart 4">
            <a:extLst>
              <a:ext uri="{FF2B5EF4-FFF2-40B4-BE49-F238E27FC236}">
                <a16:creationId xmlns:a16="http://schemas.microsoft.com/office/drawing/2014/main" id="{7DC6D6B9-20DC-5717-4174-7C7D89B39302}"/>
              </a:ext>
            </a:extLst>
          </p:cNvPr>
          <p:cNvGraphicFramePr>
            <a:graphicFrameLocks/>
          </p:cNvGraphicFramePr>
          <p:nvPr>
            <p:extLst>
              <p:ext uri="{D42A27DB-BD31-4B8C-83A1-F6EECF244321}">
                <p14:modId xmlns:p14="http://schemas.microsoft.com/office/powerpoint/2010/main" val="3267233163"/>
              </p:ext>
            </p:extLst>
          </p:nvPr>
        </p:nvGraphicFramePr>
        <p:xfrm>
          <a:off x="841248" y="3685032"/>
          <a:ext cx="3026664" cy="261518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8BA26CE4-2939-52EE-33CD-FF004E8A69C8}"/>
              </a:ext>
            </a:extLst>
          </p:cNvPr>
          <p:cNvGraphicFramePr>
            <a:graphicFrameLocks/>
          </p:cNvGraphicFramePr>
          <p:nvPr>
            <p:extLst>
              <p:ext uri="{D42A27DB-BD31-4B8C-83A1-F6EECF244321}">
                <p14:modId xmlns:p14="http://schemas.microsoft.com/office/powerpoint/2010/main" val="2036312814"/>
              </p:ext>
            </p:extLst>
          </p:nvPr>
        </p:nvGraphicFramePr>
        <p:xfrm>
          <a:off x="4151376" y="3649681"/>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a:extLst>
              <a:ext uri="{FF2B5EF4-FFF2-40B4-BE49-F238E27FC236}">
                <a16:creationId xmlns:a16="http://schemas.microsoft.com/office/drawing/2014/main" id="{3B7D2A69-9F50-60D4-80EF-44C4B573E708}"/>
              </a:ext>
            </a:extLst>
          </p:cNvPr>
          <p:cNvGraphicFramePr>
            <a:graphicFrameLocks/>
          </p:cNvGraphicFramePr>
          <p:nvPr>
            <p:extLst>
              <p:ext uri="{D42A27DB-BD31-4B8C-83A1-F6EECF244321}">
                <p14:modId xmlns:p14="http://schemas.microsoft.com/office/powerpoint/2010/main" val="1098242587"/>
              </p:ext>
            </p:extLst>
          </p:nvPr>
        </p:nvGraphicFramePr>
        <p:xfrm>
          <a:off x="841248" y="3902876"/>
          <a:ext cx="3593592" cy="2236811"/>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354923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E3CBC3-9499-5788-C4F6-8AE387BEAE9D}"/>
              </a:ext>
            </a:extLst>
          </p:cNvPr>
          <p:cNvSpPr>
            <a:spLocks noGrp="1"/>
          </p:cNvSpPr>
          <p:nvPr>
            <p:ph type="title"/>
          </p:nvPr>
        </p:nvSpPr>
        <p:spPr>
          <a:xfrm>
            <a:off x="1028699" y="294538"/>
            <a:ext cx="7421963" cy="1033669"/>
          </a:xfrm>
        </p:spPr>
        <p:txBody>
          <a:bodyPr>
            <a:normAutofit/>
          </a:bodyPr>
          <a:lstStyle/>
          <a:p>
            <a:r>
              <a:rPr lang="en-CA" sz="3200" dirty="0">
                <a:solidFill>
                  <a:srgbClr val="FFFFFF"/>
                </a:solidFill>
              </a:rPr>
              <a:t>FINANCIALS</a:t>
            </a:r>
            <a:br>
              <a:rPr lang="en-CA" sz="3200" dirty="0">
                <a:solidFill>
                  <a:srgbClr val="FFFFFF"/>
                </a:solidFill>
              </a:rPr>
            </a:br>
            <a:r>
              <a:rPr lang="en-CA" sz="3200" dirty="0">
                <a:solidFill>
                  <a:srgbClr val="FFFFFF"/>
                </a:solidFill>
              </a:rPr>
              <a:t>Treasurer Report – </a:t>
            </a:r>
            <a:r>
              <a:rPr lang="en-CA" sz="2400" dirty="0">
                <a:solidFill>
                  <a:srgbClr val="FFFFFF"/>
                </a:solidFill>
              </a:rPr>
              <a:t>Jayne Breton</a:t>
            </a:r>
            <a:endParaRPr lang="en-CA" sz="3200" dirty="0">
              <a:solidFill>
                <a:srgbClr val="FFFFFF"/>
              </a:solidFill>
            </a:endParaRPr>
          </a:p>
        </p:txBody>
      </p:sp>
      <p:pic>
        <p:nvPicPr>
          <p:cNvPr id="2052" name="Picture 4">
            <a:extLst>
              <a:ext uri="{FF2B5EF4-FFF2-40B4-BE49-F238E27FC236}">
                <a16:creationId xmlns:a16="http://schemas.microsoft.com/office/drawing/2014/main" id="{FD4732A1-AE7E-140D-0995-7B39F84267F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20499" y="2317750"/>
            <a:ext cx="5909377" cy="36845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98995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FB03AED-7DE4-BE2D-6462-39A849EBDCA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A9A5175-7319-C3EC-10FF-D0EEF82A33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2F66AA23-A43B-950A-27B0-F64F7F1E8D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D90CDB54-C27E-E9F8-E9C4-25C3E1EDD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5152103C-8B8B-398C-C07F-2B2FAC5554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D30C60E7-81E7-161E-C44B-11E1A2F563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F6FEE2AD-80AC-5BCF-B3A4-1841E0C52862}"/>
              </a:ext>
            </a:extLst>
          </p:cNvPr>
          <p:cNvSpPr>
            <a:spLocks noGrp="1"/>
          </p:cNvSpPr>
          <p:nvPr>
            <p:ph type="title"/>
          </p:nvPr>
        </p:nvSpPr>
        <p:spPr>
          <a:xfrm>
            <a:off x="1028699" y="294538"/>
            <a:ext cx="7421963" cy="1033669"/>
          </a:xfrm>
        </p:spPr>
        <p:txBody>
          <a:bodyPr>
            <a:normAutofit/>
          </a:bodyPr>
          <a:lstStyle/>
          <a:p>
            <a:r>
              <a:rPr lang="en-CA" sz="3200" dirty="0">
                <a:solidFill>
                  <a:srgbClr val="FFFFFF"/>
                </a:solidFill>
              </a:rPr>
              <a:t>FINANCIALS</a:t>
            </a:r>
            <a:br>
              <a:rPr lang="en-CA" sz="3200" dirty="0">
                <a:solidFill>
                  <a:srgbClr val="FFFFFF"/>
                </a:solidFill>
              </a:rPr>
            </a:br>
            <a:r>
              <a:rPr lang="en-CA" sz="3200" dirty="0">
                <a:solidFill>
                  <a:srgbClr val="FFFFFF"/>
                </a:solidFill>
              </a:rPr>
              <a:t>Treasurer Report – </a:t>
            </a:r>
            <a:r>
              <a:rPr lang="en-CA" sz="2400" dirty="0">
                <a:solidFill>
                  <a:srgbClr val="FFFFFF"/>
                </a:solidFill>
              </a:rPr>
              <a:t>Jayne Breton</a:t>
            </a:r>
            <a:endParaRPr lang="en-CA" sz="3200" dirty="0">
              <a:solidFill>
                <a:srgbClr val="FFFFFF"/>
              </a:solidFill>
            </a:endParaRPr>
          </a:p>
        </p:txBody>
      </p:sp>
      <p:graphicFrame>
        <p:nvGraphicFramePr>
          <p:cNvPr id="4" name="Content Placeholder 3">
            <a:extLst>
              <a:ext uri="{FF2B5EF4-FFF2-40B4-BE49-F238E27FC236}">
                <a16:creationId xmlns:a16="http://schemas.microsoft.com/office/drawing/2014/main" id="{1BEA2077-C305-0251-A014-89C34D1CD3A8}"/>
              </a:ext>
            </a:extLst>
          </p:cNvPr>
          <p:cNvGraphicFramePr>
            <a:graphicFrameLocks noGrp="1"/>
          </p:cNvGraphicFramePr>
          <p:nvPr>
            <p:ph idx="1"/>
          </p:nvPr>
        </p:nvGraphicFramePr>
        <p:xfrm>
          <a:off x="3009900" y="2371566"/>
          <a:ext cx="3124200" cy="3259455"/>
        </p:xfrm>
        <a:graphic>
          <a:graphicData uri="http://schemas.openxmlformats.org/drawingml/2006/table">
            <a:tbl>
              <a:tblPr/>
              <a:tblGrid>
                <a:gridCol w="1809750">
                  <a:extLst>
                    <a:ext uri="{9D8B030D-6E8A-4147-A177-3AD203B41FA5}">
                      <a16:colId xmlns:a16="http://schemas.microsoft.com/office/drawing/2014/main" val="2487424263"/>
                    </a:ext>
                  </a:extLst>
                </a:gridCol>
                <a:gridCol w="1314450">
                  <a:extLst>
                    <a:ext uri="{9D8B030D-6E8A-4147-A177-3AD203B41FA5}">
                      <a16:colId xmlns:a16="http://schemas.microsoft.com/office/drawing/2014/main" val="381232515"/>
                    </a:ext>
                  </a:extLst>
                </a:gridCol>
              </a:tblGrid>
              <a:tr h="352425">
                <a:tc>
                  <a:txBody>
                    <a:bodyPr/>
                    <a:lstStyle/>
                    <a:p>
                      <a:pPr algn="ctr" rtl="0" fontAlgn="ctr">
                        <a:buNone/>
                      </a:pPr>
                      <a:r>
                        <a:rPr lang="en-US" sz="800" b="1" i="0" u="none" strike="noStrike">
                          <a:solidFill>
                            <a:srgbClr val="000000"/>
                          </a:solidFill>
                          <a:effectLst/>
                          <a:latin typeface="Arial" panose="020B0604020202020204" pitchFamily="34" charset="0"/>
                        </a:rPr>
                        <a:t>Main Account Balance as of </a:t>
                      </a:r>
                      <a:endParaRPr lang="en-US">
                        <a:effectLst/>
                      </a:endParaRPr>
                    </a:p>
                    <a:p>
                      <a:pPr algn="ctr" rtl="0" fontAlgn="ctr">
                        <a:buNone/>
                      </a:pPr>
                      <a:r>
                        <a:rPr lang="en-US" sz="800" b="1" i="0" u="none" strike="noStrike">
                          <a:solidFill>
                            <a:srgbClr val="000000"/>
                          </a:solidFill>
                          <a:effectLst/>
                          <a:latin typeface="Arial" panose="020B0604020202020204" pitchFamily="34" charset="0"/>
                        </a:rPr>
                        <a:t>May 31 2026</a:t>
                      </a:r>
                      <a:endParaRPr lang="en-US">
                        <a:effectLst/>
                      </a:endParaRPr>
                    </a:p>
                  </a:txBody>
                  <a:tcPr marL="95250" marR="95250" marT="95250" marB="95250" anchor="ctr">
                    <a:lnL w="28575" cap="flat" cmpd="sng" algn="ctr">
                      <a:solidFill>
                        <a:srgbClr val="595959"/>
                      </a:solidFill>
                      <a:prstDash val="solid"/>
                      <a:round/>
                      <a:headEnd type="none" w="med" len="med"/>
                      <a:tailEnd type="none" w="med" len="med"/>
                    </a:lnL>
                    <a:lnR w="28575" cap="flat" cmpd="sng" algn="ctr">
                      <a:solidFill>
                        <a:srgbClr val="595959"/>
                      </a:solidFill>
                      <a:prstDash val="solid"/>
                      <a:round/>
                      <a:headEnd type="none" w="med" len="med"/>
                      <a:tailEnd type="none" w="med" len="med"/>
                    </a:lnR>
                    <a:lnT w="28575" cap="flat" cmpd="sng" algn="ctr">
                      <a:solidFill>
                        <a:srgbClr val="595959"/>
                      </a:solidFill>
                      <a:prstDash val="solid"/>
                      <a:round/>
                      <a:headEnd type="none" w="med" len="med"/>
                      <a:tailEnd type="none" w="med" len="med"/>
                    </a:lnT>
                    <a:lnB w="28575" cap="flat" cmpd="sng" algn="ctr">
                      <a:solidFill>
                        <a:srgbClr val="595959"/>
                      </a:solidFill>
                      <a:prstDash val="solid"/>
                      <a:round/>
                      <a:headEnd type="none" w="med" len="med"/>
                      <a:tailEnd type="none" w="med" len="med"/>
                    </a:lnB>
                    <a:solidFill>
                      <a:srgbClr val="FFE599"/>
                    </a:solidFill>
                  </a:tcPr>
                </a:tc>
                <a:tc>
                  <a:txBody>
                    <a:bodyPr/>
                    <a:lstStyle/>
                    <a:p>
                      <a:pPr algn="ctr" rtl="0" fontAlgn="ctr">
                        <a:buNone/>
                      </a:pPr>
                      <a:r>
                        <a:rPr lang="en-US" sz="800" b="1" i="0" u="none" strike="noStrike">
                          <a:solidFill>
                            <a:srgbClr val="000000"/>
                          </a:solidFill>
                          <a:effectLst/>
                          <a:latin typeface="Arial" panose="020B0604020202020204" pitchFamily="34" charset="0"/>
                        </a:rPr>
                        <a:t>35605.09</a:t>
                      </a:r>
                      <a:endParaRPr lang="en-US">
                        <a:effectLst/>
                      </a:endParaRPr>
                    </a:p>
                  </a:txBody>
                  <a:tcPr marL="95250" marR="95250" marT="95250" marB="95250" anchor="ctr">
                    <a:lnL w="28575" cap="flat" cmpd="sng" algn="ctr">
                      <a:solidFill>
                        <a:srgbClr val="595959"/>
                      </a:solidFill>
                      <a:prstDash val="solid"/>
                      <a:round/>
                      <a:headEnd type="none" w="med" len="med"/>
                      <a:tailEnd type="none" w="med" len="med"/>
                    </a:lnL>
                    <a:lnR w="28575" cap="flat" cmpd="sng" algn="ctr">
                      <a:solidFill>
                        <a:srgbClr val="595959"/>
                      </a:solidFill>
                      <a:prstDash val="solid"/>
                      <a:round/>
                      <a:headEnd type="none" w="med" len="med"/>
                      <a:tailEnd type="none" w="med" len="med"/>
                    </a:lnR>
                    <a:lnT w="28575" cap="flat" cmpd="sng" algn="ctr">
                      <a:solidFill>
                        <a:srgbClr val="595959"/>
                      </a:solidFill>
                      <a:prstDash val="solid"/>
                      <a:round/>
                      <a:headEnd type="none" w="med" len="med"/>
                      <a:tailEnd type="none" w="med" len="med"/>
                    </a:lnT>
                    <a:lnB w="28575" cap="flat" cmpd="sng" algn="ctr">
                      <a:solidFill>
                        <a:srgbClr val="595959"/>
                      </a:solidFill>
                      <a:prstDash val="solid"/>
                      <a:round/>
                      <a:headEnd type="none" w="med" len="med"/>
                      <a:tailEnd type="none" w="med" len="med"/>
                    </a:lnB>
                    <a:solidFill>
                      <a:srgbClr val="FFE599"/>
                    </a:solidFill>
                  </a:tcPr>
                </a:tc>
                <a:extLst>
                  <a:ext uri="{0D108BD9-81ED-4DB2-BD59-A6C34878D82A}">
                    <a16:rowId xmlns:a16="http://schemas.microsoft.com/office/drawing/2014/main" val="4294314269"/>
                  </a:ext>
                </a:extLst>
              </a:tr>
              <a:tr h="352425">
                <a:tc>
                  <a:txBody>
                    <a:bodyPr/>
                    <a:lstStyle/>
                    <a:p>
                      <a:pPr algn="ctr" rtl="0" fontAlgn="ctr">
                        <a:buNone/>
                      </a:pPr>
                      <a:r>
                        <a:rPr lang="en-US" sz="800" b="0" i="0" u="none" strike="noStrike">
                          <a:solidFill>
                            <a:srgbClr val="000000"/>
                          </a:solidFill>
                          <a:effectLst/>
                          <a:latin typeface="Arial" panose="020B0604020202020204" pitchFamily="34" charset="0"/>
                        </a:rPr>
                        <a:t>Funds in case of team failure</a:t>
                      </a:r>
                      <a:endParaRPr lang="en-US">
                        <a:effectLst/>
                      </a:endParaRPr>
                    </a:p>
                  </a:txBody>
                  <a:tcPr marL="95250" marR="95250" marT="95250" marB="95250" anchor="ctr">
                    <a:lnL w="28575" cap="flat" cmpd="sng" algn="ctr">
                      <a:solidFill>
                        <a:srgbClr val="595959"/>
                      </a:solidFill>
                      <a:prstDash val="solid"/>
                      <a:round/>
                      <a:headEnd type="none" w="med" len="med"/>
                      <a:tailEnd type="none" w="med" len="med"/>
                    </a:lnL>
                    <a:lnR w="28575" cap="flat" cmpd="sng" algn="ctr">
                      <a:solidFill>
                        <a:srgbClr val="595959"/>
                      </a:solidFill>
                      <a:prstDash val="solid"/>
                      <a:round/>
                      <a:headEnd type="none" w="med" len="med"/>
                      <a:tailEnd type="none" w="med" len="med"/>
                    </a:lnR>
                    <a:lnT w="28575" cap="flat" cmpd="sng" algn="ctr">
                      <a:solidFill>
                        <a:srgbClr val="595959"/>
                      </a:solidFill>
                      <a:prstDash val="solid"/>
                      <a:round/>
                      <a:headEnd type="none" w="med" len="med"/>
                      <a:tailEnd type="none" w="med" len="med"/>
                    </a:lnT>
                    <a:lnB w="28575" cap="flat" cmpd="sng" algn="ctr">
                      <a:solidFill>
                        <a:srgbClr val="595959"/>
                      </a:solidFill>
                      <a:prstDash val="solid"/>
                      <a:round/>
                      <a:headEnd type="none" w="med" len="med"/>
                      <a:tailEnd type="none" w="med" len="med"/>
                    </a:lnB>
                    <a:noFill/>
                  </a:tcPr>
                </a:tc>
                <a:tc>
                  <a:txBody>
                    <a:bodyPr/>
                    <a:lstStyle/>
                    <a:p>
                      <a:pPr algn="ctr" rtl="0" fontAlgn="ctr">
                        <a:buNone/>
                      </a:pPr>
                      <a:r>
                        <a:rPr lang="en-US" sz="800" b="0" i="0" u="none" strike="noStrike">
                          <a:solidFill>
                            <a:srgbClr val="000000"/>
                          </a:solidFill>
                          <a:effectLst/>
                          <a:latin typeface="Arial" panose="020B0604020202020204" pitchFamily="34" charset="0"/>
                        </a:rPr>
                        <a:t>10 000</a:t>
                      </a:r>
                      <a:endParaRPr lang="en-US">
                        <a:effectLst/>
                      </a:endParaRPr>
                    </a:p>
                    <a:p>
                      <a:pPr fontAlgn="ctr">
                        <a:buNone/>
                      </a:pPr>
                      <a:br>
                        <a:rPr lang="en-US">
                          <a:effectLst/>
                        </a:rPr>
                      </a:br>
                      <a:endParaRPr lang="en-US">
                        <a:effectLst/>
                      </a:endParaRPr>
                    </a:p>
                  </a:txBody>
                  <a:tcPr marL="95250" marR="95250" marT="95250" marB="95250" anchor="ctr">
                    <a:lnL w="28575" cap="flat" cmpd="sng" algn="ctr">
                      <a:solidFill>
                        <a:srgbClr val="595959"/>
                      </a:solidFill>
                      <a:prstDash val="solid"/>
                      <a:round/>
                      <a:headEnd type="none" w="med" len="med"/>
                      <a:tailEnd type="none" w="med" len="med"/>
                    </a:lnL>
                    <a:lnR w="28575" cap="flat" cmpd="sng" algn="ctr">
                      <a:solidFill>
                        <a:srgbClr val="595959"/>
                      </a:solidFill>
                      <a:prstDash val="solid"/>
                      <a:round/>
                      <a:headEnd type="none" w="med" len="med"/>
                      <a:tailEnd type="none" w="med" len="med"/>
                    </a:lnR>
                    <a:lnT w="28575" cap="flat" cmpd="sng" algn="ctr">
                      <a:solidFill>
                        <a:srgbClr val="595959"/>
                      </a:solidFill>
                      <a:prstDash val="solid"/>
                      <a:round/>
                      <a:headEnd type="none" w="med" len="med"/>
                      <a:tailEnd type="none" w="med" len="med"/>
                    </a:lnT>
                    <a:lnB w="28575" cap="flat" cmpd="sng" algn="ctr">
                      <a:solidFill>
                        <a:srgbClr val="595959"/>
                      </a:solidFill>
                      <a:prstDash val="solid"/>
                      <a:round/>
                      <a:headEnd type="none" w="med" len="med"/>
                      <a:tailEnd type="none" w="med" len="med"/>
                    </a:lnB>
                    <a:noFill/>
                  </a:tcPr>
                </a:tc>
                <a:extLst>
                  <a:ext uri="{0D108BD9-81ED-4DB2-BD59-A6C34878D82A}">
                    <a16:rowId xmlns:a16="http://schemas.microsoft.com/office/drawing/2014/main" val="3007808160"/>
                  </a:ext>
                </a:extLst>
              </a:tr>
              <a:tr h="352425">
                <a:tc>
                  <a:txBody>
                    <a:bodyPr/>
                    <a:lstStyle/>
                    <a:p>
                      <a:pPr algn="ctr" rtl="0" fontAlgn="ctr">
                        <a:buNone/>
                      </a:pPr>
                      <a:r>
                        <a:rPr lang="en-US" sz="800" b="0" i="0" u="none" strike="noStrike">
                          <a:solidFill>
                            <a:srgbClr val="000000"/>
                          </a:solidFill>
                          <a:effectLst/>
                          <a:latin typeface="Arial" panose="020B0604020202020204" pitchFamily="34" charset="0"/>
                        </a:rPr>
                        <a:t>Jersey Fund </a:t>
                      </a:r>
                      <a:endParaRPr lang="en-US">
                        <a:effectLst/>
                      </a:endParaRPr>
                    </a:p>
                  </a:txBody>
                  <a:tcPr marL="95250" marR="95250" marT="95250" marB="95250" anchor="ctr">
                    <a:lnL w="28575" cap="flat" cmpd="sng" algn="ctr">
                      <a:solidFill>
                        <a:srgbClr val="595959"/>
                      </a:solidFill>
                      <a:prstDash val="solid"/>
                      <a:round/>
                      <a:headEnd type="none" w="med" len="med"/>
                      <a:tailEnd type="none" w="med" len="med"/>
                    </a:lnL>
                    <a:lnR w="28575" cap="flat" cmpd="sng" algn="ctr">
                      <a:solidFill>
                        <a:srgbClr val="595959"/>
                      </a:solidFill>
                      <a:prstDash val="solid"/>
                      <a:round/>
                      <a:headEnd type="none" w="med" len="med"/>
                      <a:tailEnd type="none" w="med" len="med"/>
                    </a:lnR>
                    <a:lnT w="28575" cap="flat" cmpd="sng" algn="ctr">
                      <a:solidFill>
                        <a:srgbClr val="595959"/>
                      </a:solidFill>
                      <a:prstDash val="solid"/>
                      <a:round/>
                      <a:headEnd type="none" w="med" len="med"/>
                      <a:tailEnd type="none" w="med" len="med"/>
                    </a:lnT>
                    <a:lnB w="28575" cap="flat" cmpd="sng" algn="ctr">
                      <a:solidFill>
                        <a:srgbClr val="595959"/>
                      </a:solidFill>
                      <a:prstDash val="solid"/>
                      <a:round/>
                      <a:headEnd type="none" w="med" len="med"/>
                      <a:tailEnd type="none" w="med" len="med"/>
                    </a:lnB>
                    <a:noFill/>
                  </a:tcPr>
                </a:tc>
                <a:tc>
                  <a:txBody>
                    <a:bodyPr/>
                    <a:lstStyle/>
                    <a:p>
                      <a:pPr algn="ctr" rtl="0" fontAlgn="ctr">
                        <a:buNone/>
                      </a:pPr>
                      <a:r>
                        <a:rPr lang="en-US" sz="800" b="0" i="0" u="none" strike="noStrike">
                          <a:solidFill>
                            <a:srgbClr val="000000"/>
                          </a:solidFill>
                          <a:effectLst/>
                          <a:latin typeface="Arial" panose="020B0604020202020204" pitchFamily="34" charset="0"/>
                        </a:rPr>
                        <a:t>-11670</a:t>
                      </a:r>
                      <a:endParaRPr lang="en-US">
                        <a:effectLst/>
                      </a:endParaRPr>
                    </a:p>
                  </a:txBody>
                  <a:tcPr marL="95250" marR="95250" marT="95250" marB="95250" anchor="ctr">
                    <a:lnL w="28575" cap="flat" cmpd="sng" algn="ctr">
                      <a:solidFill>
                        <a:srgbClr val="595959"/>
                      </a:solidFill>
                      <a:prstDash val="solid"/>
                      <a:round/>
                      <a:headEnd type="none" w="med" len="med"/>
                      <a:tailEnd type="none" w="med" len="med"/>
                    </a:lnL>
                    <a:lnR w="28575" cap="flat" cmpd="sng" algn="ctr">
                      <a:solidFill>
                        <a:srgbClr val="595959"/>
                      </a:solidFill>
                      <a:prstDash val="solid"/>
                      <a:round/>
                      <a:headEnd type="none" w="med" len="med"/>
                      <a:tailEnd type="none" w="med" len="med"/>
                    </a:lnR>
                    <a:lnT w="28575" cap="flat" cmpd="sng" algn="ctr">
                      <a:solidFill>
                        <a:srgbClr val="595959"/>
                      </a:solidFill>
                      <a:prstDash val="solid"/>
                      <a:round/>
                      <a:headEnd type="none" w="med" len="med"/>
                      <a:tailEnd type="none" w="med" len="med"/>
                    </a:lnT>
                    <a:lnB w="28575" cap="flat" cmpd="sng" algn="ctr">
                      <a:solidFill>
                        <a:srgbClr val="595959"/>
                      </a:solidFill>
                      <a:prstDash val="solid"/>
                      <a:round/>
                      <a:headEnd type="none" w="med" len="med"/>
                      <a:tailEnd type="none" w="med" len="med"/>
                    </a:lnB>
                    <a:noFill/>
                  </a:tcPr>
                </a:tc>
                <a:extLst>
                  <a:ext uri="{0D108BD9-81ED-4DB2-BD59-A6C34878D82A}">
                    <a16:rowId xmlns:a16="http://schemas.microsoft.com/office/drawing/2014/main" val="527350021"/>
                  </a:ext>
                </a:extLst>
              </a:tr>
              <a:tr h="352425">
                <a:tc>
                  <a:txBody>
                    <a:bodyPr/>
                    <a:lstStyle/>
                    <a:p>
                      <a:pPr algn="ctr" rtl="0" fontAlgn="ctr">
                        <a:buNone/>
                      </a:pPr>
                      <a:r>
                        <a:rPr lang="en-US" sz="800" b="0" i="0" u="none" strike="noStrike">
                          <a:solidFill>
                            <a:srgbClr val="000000"/>
                          </a:solidFill>
                          <a:effectLst/>
                          <a:latin typeface="Arial" panose="020B0604020202020204" pitchFamily="34" charset="0"/>
                        </a:rPr>
                        <a:t>New to Hockey Account </a:t>
                      </a:r>
                      <a:endParaRPr lang="en-US">
                        <a:effectLst/>
                      </a:endParaRPr>
                    </a:p>
                  </a:txBody>
                  <a:tcPr marL="95250" marR="95250" marT="95250" marB="95250" anchor="ctr">
                    <a:lnL w="28575" cap="flat" cmpd="sng" algn="ctr">
                      <a:solidFill>
                        <a:srgbClr val="595959"/>
                      </a:solidFill>
                      <a:prstDash val="solid"/>
                      <a:round/>
                      <a:headEnd type="none" w="med" len="med"/>
                      <a:tailEnd type="none" w="med" len="med"/>
                    </a:lnL>
                    <a:lnR w="28575" cap="flat" cmpd="sng" algn="ctr">
                      <a:solidFill>
                        <a:srgbClr val="595959"/>
                      </a:solidFill>
                      <a:prstDash val="solid"/>
                      <a:round/>
                      <a:headEnd type="none" w="med" len="med"/>
                      <a:tailEnd type="none" w="med" len="med"/>
                    </a:lnR>
                    <a:lnT w="28575" cap="flat" cmpd="sng" algn="ctr">
                      <a:solidFill>
                        <a:srgbClr val="595959"/>
                      </a:solidFill>
                      <a:prstDash val="solid"/>
                      <a:round/>
                      <a:headEnd type="none" w="med" len="med"/>
                      <a:tailEnd type="none" w="med" len="med"/>
                    </a:lnT>
                    <a:lnB w="28575" cap="flat" cmpd="sng" algn="ctr">
                      <a:solidFill>
                        <a:srgbClr val="595959"/>
                      </a:solidFill>
                      <a:prstDash val="solid"/>
                      <a:round/>
                      <a:headEnd type="none" w="med" len="med"/>
                      <a:tailEnd type="none" w="med" len="med"/>
                    </a:lnB>
                    <a:noFill/>
                  </a:tcPr>
                </a:tc>
                <a:tc>
                  <a:txBody>
                    <a:bodyPr/>
                    <a:lstStyle/>
                    <a:p>
                      <a:pPr algn="ctr" rtl="0" fontAlgn="ctr">
                        <a:buNone/>
                      </a:pPr>
                      <a:r>
                        <a:rPr lang="en-US" sz="800" b="0" i="0" u="none" strike="noStrike">
                          <a:solidFill>
                            <a:srgbClr val="000000"/>
                          </a:solidFill>
                          <a:effectLst/>
                          <a:latin typeface="Arial" panose="020B0604020202020204" pitchFamily="34" charset="0"/>
                        </a:rPr>
                        <a:t>6612.35</a:t>
                      </a:r>
                      <a:endParaRPr lang="en-US">
                        <a:effectLst/>
                      </a:endParaRPr>
                    </a:p>
                    <a:p>
                      <a:pPr fontAlgn="ctr">
                        <a:buNone/>
                      </a:pPr>
                      <a:br>
                        <a:rPr lang="en-US">
                          <a:effectLst/>
                        </a:rPr>
                      </a:br>
                      <a:endParaRPr lang="en-US">
                        <a:effectLst/>
                      </a:endParaRPr>
                    </a:p>
                  </a:txBody>
                  <a:tcPr marL="95250" marR="95250" marT="95250" marB="95250" anchor="ctr">
                    <a:lnL w="28575" cap="flat" cmpd="sng" algn="ctr">
                      <a:solidFill>
                        <a:srgbClr val="595959"/>
                      </a:solidFill>
                      <a:prstDash val="solid"/>
                      <a:round/>
                      <a:headEnd type="none" w="med" len="med"/>
                      <a:tailEnd type="none" w="med" len="med"/>
                    </a:lnL>
                    <a:lnR w="28575" cap="flat" cmpd="sng" algn="ctr">
                      <a:solidFill>
                        <a:srgbClr val="595959"/>
                      </a:solidFill>
                      <a:prstDash val="solid"/>
                      <a:round/>
                      <a:headEnd type="none" w="med" len="med"/>
                      <a:tailEnd type="none" w="med" len="med"/>
                    </a:lnR>
                    <a:lnT w="28575" cap="flat" cmpd="sng" algn="ctr">
                      <a:solidFill>
                        <a:srgbClr val="595959"/>
                      </a:solidFill>
                      <a:prstDash val="solid"/>
                      <a:round/>
                      <a:headEnd type="none" w="med" len="med"/>
                      <a:tailEnd type="none" w="med" len="med"/>
                    </a:lnT>
                    <a:lnB w="28575" cap="flat" cmpd="sng" algn="ctr">
                      <a:solidFill>
                        <a:srgbClr val="595959"/>
                      </a:solidFill>
                      <a:prstDash val="solid"/>
                      <a:round/>
                      <a:headEnd type="none" w="med" len="med"/>
                      <a:tailEnd type="none" w="med" len="med"/>
                    </a:lnB>
                    <a:noFill/>
                  </a:tcPr>
                </a:tc>
                <a:extLst>
                  <a:ext uri="{0D108BD9-81ED-4DB2-BD59-A6C34878D82A}">
                    <a16:rowId xmlns:a16="http://schemas.microsoft.com/office/drawing/2014/main" val="2938075791"/>
                  </a:ext>
                </a:extLst>
              </a:tr>
              <a:tr h="247650">
                <a:tc>
                  <a:txBody>
                    <a:bodyPr/>
                    <a:lstStyle/>
                    <a:p>
                      <a:pPr algn="ctr" rtl="0" fontAlgn="ctr">
                        <a:buNone/>
                      </a:pPr>
                      <a:r>
                        <a:rPr lang="en-US" sz="800" b="0" i="0" u="none" strike="noStrike">
                          <a:solidFill>
                            <a:srgbClr val="000000"/>
                          </a:solidFill>
                          <a:effectLst/>
                          <a:latin typeface="Arial" panose="020B0604020202020204" pitchFamily="34" charset="0"/>
                        </a:rPr>
                        <a:t>Profits</a:t>
                      </a:r>
                      <a:endParaRPr lang="en-US">
                        <a:effectLst/>
                      </a:endParaRPr>
                    </a:p>
                  </a:txBody>
                  <a:tcPr marL="95250" marR="95250" marT="95250" marB="95250" anchor="ctr">
                    <a:lnL w="28575" cap="flat" cmpd="sng" algn="ctr">
                      <a:solidFill>
                        <a:srgbClr val="595959"/>
                      </a:solidFill>
                      <a:prstDash val="solid"/>
                      <a:round/>
                      <a:headEnd type="none" w="med" len="med"/>
                      <a:tailEnd type="none" w="med" len="med"/>
                    </a:lnL>
                    <a:lnR w="28575" cap="flat" cmpd="sng" algn="ctr">
                      <a:solidFill>
                        <a:srgbClr val="595959"/>
                      </a:solidFill>
                      <a:prstDash val="solid"/>
                      <a:round/>
                      <a:headEnd type="none" w="med" len="med"/>
                      <a:tailEnd type="none" w="med" len="med"/>
                    </a:lnR>
                    <a:lnT w="28575" cap="flat" cmpd="sng" algn="ctr">
                      <a:solidFill>
                        <a:srgbClr val="595959"/>
                      </a:solidFill>
                      <a:prstDash val="solid"/>
                      <a:round/>
                      <a:headEnd type="none" w="med" len="med"/>
                      <a:tailEnd type="none" w="med" len="med"/>
                    </a:lnT>
                    <a:lnB w="28575" cap="flat" cmpd="sng" algn="ctr">
                      <a:solidFill>
                        <a:srgbClr val="595959"/>
                      </a:solidFill>
                      <a:prstDash val="solid"/>
                      <a:round/>
                      <a:headEnd type="none" w="med" len="med"/>
                      <a:tailEnd type="none" w="med" len="med"/>
                    </a:lnB>
                    <a:noFill/>
                  </a:tcPr>
                </a:tc>
                <a:tc>
                  <a:txBody>
                    <a:bodyPr/>
                    <a:lstStyle/>
                    <a:p>
                      <a:pPr algn="ctr" rtl="0" fontAlgn="ctr">
                        <a:buNone/>
                      </a:pPr>
                      <a:r>
                        <a:rPr lang="en-US" sz="800" b="0" i="0" u="none" strike="noStrike">
                          <a:solidFill>
                            <a:srgbClr val="000000"/>
                          </a:solidFill>
                          <a:effectLst/>
                          <a:latin typeface="Arial" panose="020B0604020202020204" pitchFamily="34" charset="0"/>
                        </a:rPr>
                        <a:t>8841.40</a:t>
                      </a:r>
                      <a:endParaRPr lang="en-US">
                        <a:effectLst/>
                      </a:endParaRPr>
                    </a:p>
                  </a:txBody>
                  <a:tcPr marL="95250" marR="95250" marT="95250" marB="95250" anchor="ctr">
                    <a:lnL w="28575" cap="flat" cmpd="sng" algn="ctr">
                      <a:solidFill>
                        <a:srgbClr val="595959"/>
                      </a:solidFill>
                      <a:prstDash val="solid"/>
                      <a:round/>
                      <a:headEnd type="none" w="med" len="med"/>
                      <a:tailEnd type="none" w="med" len="med"/>
                    </a:lnL>
                    <a:lnR w="28575" cap="flat" cmpd="sng" algn="ctr">
                      <a:solidFill>
                        <a:srgbClr val="595959"/>
                      </a:solidFill>
                      <a:prstDash val="solid"/>
                      <a:round/>
                      <a:headEnd type="none" w="med" len="med"/>
                      <a:tailEnd type="none" w="med" len="med"/>
                    </a:lnR>
                    <a:lnT w="28575" cap="flat" cmpd="sng" algn="ctr">
                      <a:solidFill>
                        <a:srgbClr val="595959"/>
                      </a:solidFill>
                      <a:prstDash val="solid"/>
                      <a:round/>
                      <a:headEnd type="none" w="med" len="med"/>
                      <a:tailEnd type="none" w="med" len="med"/>
                    </a:lnT>
                    <a:lnB w="28575" cap="flat" cmpd="sng" algn="ctr">
                      <a:solidFill>
                        <a:srgbClr val="595959"/>
                      </a:solidFill>
                      <a:prstDash val="solid"/>
                      <a:round/>
                      <a:headEnd type="none" w="med" len="med"/>
                      <a:tailEnd type="none" w="med" len="med"/>
                    </a:lnB>
                    <a:noFill/>
                  </a:tcPr>
                </a:tc>
                <a:extLst>
                  <a:ext uri="{0D108BD9-81ED-4DB2-BD59-A6C34878D82A}">
                    <a16:rowId xmlns:a16="http://schemas.microsoft.com/office/drawing/2014/main" val="925242214"/>
                  </a:ext>
                </a:extLst>
              </a:tr>
              <a:tr h="438150">
                <a:tc>
                  <a:txBody>
                    <a:bodyPr/>
                    <a:lstStyle/>
                    <a:p>
                      <a:pPr algn="ctr" rtl="0" fontAlgn="ctr">
                        <a:buNone/>
                      </a:pPr>
                      <a:r>
                        <a:rPr lang="en-US" sz="800" b="0" i="0" u="none" strike="noStrike">
                          <a:solidFill>
                            <a:srgbClr val="000000"/>
                          </a:solidFill>
                          <a:effectLst/>
                          <a:latin typeface="Arial" panose="020B0604020202020204" pitchFamily="34" charset="0"/>
                        </a:rPr>
                        <a:t>Profits from this Season</a:t>
                      </a:r>
                      <a:endParaRPr lang="en-US">
                        <a:effectLst/>
                      </a:endParaRPr>
                    </a:p>
                  </a:txBody>
                  <a:tcPr marL="95250" marR="95250" marT="95250" marB="95250" anchor="ctr">
                    <a:lnL w="28575" cap="flat" cmpd="sng" algn="ctr">
                      <a:solidFill>
                        <a:srgbClr val="595959"/>
                      </a:solidFill>
                      <a:prstDash val="solid"/>
                      <a:round/>
                      <a:headEnd type="none" w="med" len="med"/>
                      <a:tailEnd type="none" w="med" len="med"/>
                    </a:lnL>
                    <a:lnR w="28575" cap="flat" cmpd="sng" algn="ctr">
                      <a:solidFill>
                        <a:srgbClr val="595959"/>
                      </a:solidFill>
                      <a:prstDash val="solid"/>
                      <a:round/>
                      <a:headEnd type="none" w="med" len="med"/>
                      <a:tailEnd type="none" w="med" len="med"/>
                    </a:lnR>
                    <a:lnT w="28575" cap="flat" cmpd="sng" algn="ctr">
                      <a:solidFill>
                        <a:srgbClr val="595959"/>
                      </a:solidFill>
                      <a:prstDash val="solid"/>
                      <a:round/>
                      <a:headEnd type="none" w="med" len="med"/>
                      <a:tailEnd type="none" w="med" len="med"/>
                    </a:lnT>
                    <a:lnB w="28575" cap="flat" cmpd="sng" algn="ctr">
                      <a:solidFill>
                        <a:srgbClr val="595959"/>
                      </a:solidFill>
                      <a:prstDash val="solid"/>
                      <a:round/>
                      <a:headEnd type="none" w="med" len="med"/>
                      <a:tailEnd type="none" w="med" len="med"/>
                    </a:lnB>
                    <a:noFill/>
                  </a:tcPr>
                </a:tc>
                <a:tc>
                  <a:txBody>
                    <a:bodyPr/>
                    <a:lstStyle/>
                    <a:p>
                      <a:pPr algn="ctr" rtl="0" fontAlgn="ctr">
                        <a:buNone/>
                      </a:pPr>
                      <a:r>
                        <a:rPr lang="en-US" sz="800" b="0" i="0" u="none" strike="noStrike" dirty="0">
                          <a:solidFill>
                            <a:srgbClr val="000000"/>
                          </a:solidFill>
                          <a:effectLst/>
                          <a:latin typeface="Arial" panose="020B0604020202020204" pitchFamily="34" charset="0"/>
                        </a:rPr>
                        <a:t>16218.23</a:t>
                      </a:r>
                      <a:endParaRPr lang="en-US" dirty="0">
                        <a:effectLst/>
                      </a:endParaRPr>
                    </a:p>
                  </a:txBody>
                  <a:tcPr marL="95250" marR="95250" marT="95250" marB="95250" anchor="ctr">
                    <a:lnL w="28575" cap="flat" cmpd="sng" algn="ctr">
                      <a:solidFill>
                        <a:srgbClr val="595959"/>
                      </a:solidFill>
                      <a:prstDash val="solid"/>
                      <a:round/>
                      <a:headEnd type="none" w="med" len="med"/>
                      <a:tailEnd type="none" w="med" len="med"/>
                    </a:lnL>
                    <a:lnR w="28575" cap="flat" cmpd="sng" algn="ctr">
                      <a:solidFill>
                        <a:srgbClr val="595959"/>
                      </a:solidFill>
                      <a:prstDash val="solid"/>
                      <a:round/>
                      <a:headEnd type="none" w="med" len="med"/>
                      <a:tailEnd type="none" w="med" len="med"/>
                    </a:lnR>
                    <a:lnT w="28575" cap="flat" cmpd="sng" algn="ctr">
                      <a:solidFill>
                        <a:srgbClr val="595959"/>
                      </a:solidFill>
                      <a:prstDash val="solid"/>
                      <a:round/>
                      <a:headEnd type="none" w="med" len="med"/>
                      <a:tailEnd type="none" w="med" len="med"/>
                    </a:lnT>
                    <a:lnB w="28575" cap="flat" cmpd="sng" algn="ctr">
                      <a:solidFill>
                        <a:srgbClr val="595959"/>
                      </a:solidFill>
                      <a:prstDash val="solid"/>
                      <a:round/>
                      <a:headEnd type="none" w="med" len="med"/>
                      <a:tailEnd type="none" w="med" len="med"/>
                    </a:lnB>
                    <a:noFill/>
                  </a:tcPr>
                </a:tc>
                <a:extLst>
                  <a:ext uri="{0D108BD9-81ED-4DB2-BD59-A6C34878D82A}">
                    <a16:rowId xmlns:a16="http://schemas.microsoft.com/office/drawing/2014/main" val="2767710431"/>
                  </a:ext>
                </a:extLst>
              </a:tr>
            </a:tbl>
          </a:graphicData>
        </a:graphic>
      </p:graphicFrame>
      <p:sp>
        <p:nvSpPr>
          <p:cNvPr id="5" name="Rectangle 1">
            <a:extLst>
              <a:ext uri="{FF2B5EF4-FFF2-40B4-BE49-F238E27FC236}">
                <a16:creationId xmlns:a16="http://schemas.microsoft.com/office/drawing/2014/main" id="{AAC391CB-F497-6C26-C0D8-A3D436982A82}"/>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1521033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52D9B6B-7038-0060-E80B-C7F0ECBDE2A8}"/>
              </a:ext>
            </a:extLst>
          </p:cNvPr>
          <p:cNvSpPr>
            <a:spLocks noGrp="1"/>
          </p:cNvSpPr>
          <p:nvPr>
            <p:ph type="title"/>
          </p:nvPr>
        </p:nvSpPr>
        <p:spPr>
          <a:xfrm>
            <a:off x="1028699" y="294538"/>
            <a:ext cx="7421963" cy="1033669"/>
          </a:xfrm>
        </p:spPr>
        <p:txBody>
          <a:bodyPr>
            <a:normAutofit/>
          </a:bodyPr>
          <a:lstStyle/>
          <a:p>
            <a:r>
              <a:rPr lang="en-CA" sz="3200" dirty="0">
                <a:solidFill>
                  <a:srgbClr val="FFFFFF"/>
                </a:solidFill>
              </a:rPr>
              <a:t>FINANCIALS</a:t>
            </a:r>
            <a:br>
              <a:rPr lang="en-CA" sz="3200" dirty="0">
                <a:solidFill>
                  <a:srgbClr val="FFFFFF"/>
                </a:solidFill>
              </a:rPr>
            </a:br>
            <a:r>
              <a:rPr lang="en-CA" sz="3200" dirty="0">
                <a:solidFill>
                  <a:srgbClr val="FFFFFF"/>
                </a:solidFill>
              </a:rPr>
              <a:t>50/50 – </a:t>
            </a:r>
            <a:r>
              <a:rPr lang="en-CA" sz="2400" dirty="0">
                <a:solidFill>
                  <a:srgbClr val="FFFFFF"/>
                </a:solidFill>
              </a:rPr>
              <a:t>Debbie Walsh</a:t>
            </a:r>
            <a:r>
              <a:rPr lang="en-CA" sz="3200" dirty="0">
                <a:solidFill>
                  <a:srgbClr val="FFFFFF"/>
                </a:solidFill>
              </a:rPr>
              <a:t>  </a:t>
            </a:r>
          </a:p>
        </p:txBody>
      </p:sp>
      <p:sp>
        <p:nvSpPr>
          <p:cNvPr id="3" name="Content Placeholder 2">
            <a:extLst>
              <a:ext uri="{FF2B5EF4-FFF2-40B4-BE49-F238E27FC236}">
                <a16:creationId xmlns:a16="http://schemas.microsoft.com/office/drawing/2014/main" id="{76817410-9642-5D73-0BFD-4E65FE44B8C4}"/>
              </a:ext>
            </a:extLst>
          </p:cNvPr>
          <p:cNvSpPr>
            <a:spLocks noGrp="1"/>
          </p:cNvSpPr>
          <p:nvPr>
            <p:ph idx="1"/>
          </p:nvPr>
        </p:nvSpPr>
        <p:spPr>
          <a:xfrm>
            <a:off x="1028699" y="2318197"/>
            <a:ext cx="7293023" cy="3683358"/>
          </a:xfrm>
        </p:spPr>
        <p:txBody>
          <a:bodyPr anchor="ctr">
            <a:normAutofit fontScale="47500" lnSpcReduction="20000"/>
          </a:bodyPr>
          <a:lstStyle/>
          <a:p>
            <a:r>
              <a:rPr lang="en-US" dirty="0"/>
              <a:t>We had another very successful season with our 50/50 fundraiser through </a:t>
            </a:r>
            <a:r>
              <a:rPr lang="en-US" dirty="0" err="1"/>
              <a:t>Rafflebox</a:t>
            </a:r>
            <a:r>
              <a:rPr lang="en-US" dirty="0"/>
              <a:t>. Between November and February, we held four monthly draws and sold more than 1,800 tickets. Participation was outstanding, with over 220 players taking part in sales, along with the Eastern Shore Thunder team.</a:t>
            </a:r>
          </a:p>
          <a:p>
            <a:r>
              <a:rPr lang="en-US" dirty="0"/>
              <a:t>Our largest jackpot was awarded during the first monthly draw, with the winner taking home more than $13,000. The remaining three draws were also very successful, with prizes ranging from just over $2,300 to nearly $3,000. Even more exciting, all four winners were residents of the Eastern Shore community.</a:t>
            </a:r>
          </a:p>
          <a:p>
            <a:r>
              <a:rPr lang="en-US" dirty="0"/>
              <a:t>One of the biggest highlights of this fundraiser was the direct impact on our players and families. Through ticket sales, players raised nearly $17,000 toward registration fees and fundraising goals. Many families chose to carry their proceeds forward toward the 2026–2027 season, while others used their earnings to support their team fundraising budgets. Our top individual fundraiser earned nearly $500 toward next season’s registration.</a:t>
            </a:r>
          </a:p>
          <a:p>
            <a:r>
              <a:rPr lang="en-US" dirty="0"/>
              <a:t>This success would not have been possible without the efforts of our players, families, volunteers, and everyone in the community who supported the fundraiser throughout the season. Thank you to everyone who helped make this year’s 50/50 program such a success.</a:t>
            </a:r>
          </a:p>
          <a:p>
            <a:pPr marL="0" indent="0">
              <a:buNone/>
            </a:pPr>
            <a:br>
              <a:rPr lang="en-US" sz="1800" dirty="0"/>
            </a:br>
            <a:endParaRPr lang="en-CA" sz="1700" dirty="0"/>
          </a:p>
        </p:txBody>
      </p:sp>
    </p:spTree>
    <p:extLst>
      <p:ext uri="{BB962C8B-B14F-4D97-AF65-F5344CB8AC3E}">
        <p14:creationId xmlns:p14="http://schemas.microsoft.com/office/powerpoint/2010/main" val="230687621"/>
      </p:ext>
    </p:extLst>
  </p:cSld>
  <p:clrMapOvr>
    <a:masterClrMapping/>
  </p:clrMapOvr>
</p:sld>
</file>

<file path=ppt/theme/theme1.xml><?xml version="1.0" encoding="utf-8"?>
<a:theme xmlns:a="http://schemas.openxmlformats.org/drawingml/2006/main" name="Office Theme">
  <a:themeElements>
    <a:clrScheme name="Yellow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803</TotalTime>
  <Words>4418</Words>
  <Application>Microsoft Office PowerPoint</Application>
  <PresentationFormat>On-screen Show (4:3)</PresentationFormat>
  <Paragraphs>355</Paragraphs>
  <Slides>37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Aptos</vt:lpstr>
      <vt:lpstr>Aptos Display</vt:lpstr>
      <vt:lpstr>Arial</vt:lpstr>
      <vt:lpstr>Calibri</vt:lpstr>
      <vt:lpstr>Office Theme</vt:lpstr>
      <vt:lpstr>Eastern Shore Minor Hockey Association  Annual General Meeting    June 1, 2026, 7pm, ESRC </vt:lpstr>
      <vt:lpstr>CURRENT EXECUTIVE</vt:lpstr>
      <vt:lpstr>PowerPoint Presentation</vt:lpstr>
      <vt:lpstr>PowerPoint Presentation</vt:lpstr>
      <vt:lpstr>Presidents Report - vacant</vt:lpstr>
      <vt:lpstr>Vice-President report  - Adam Jennex</vt:lpstr>
      <vt:lpstr>FINANCIALS Treasurer Report – Jayne Breton</vt:lpstr>
      <vt:lpstr>FINANCIALS Treasurer Report – Jayne Breton</vt:lpstr>
      <vt:lpstr>FINANCIALS 50/50 – Debbie Walsh  </vt:lpstr>
      <vt:lpstr> House Tournament</vt:lpstr>
      <vt:lpstr>FINANCIALS U7 Jamboree – Victoria Meldrum-Young</vt:lpstr>
      <vt:lpstr>Budget Coordinator Report - Sheryl Delaney</vt:lpstr>
      <vt:lpstr>Registrar Report – Participants - Janet Boutilier</vt:lpstr>
      <vt:lpstr>Registrar Report - camps - Janet Boutilier</vt:lpstr>
      <vt:lpstr>PowerPoint Presentation</vt:lpstr>
      <vt:lpstr>Goalie Coordinator - Janet Boutilier</vt:lpstr>
      <vt:lpstr>Ice Coordinator Report - Ashley Halloran</vt:lpstr>
      <vt:lpstr>Development Coordinator Report - Becky Warner</vt:lpstr>
      <vt:lpstr>Development Coordinator Report, continued - Becky Warner</vt:lpstr>
      <vt:lpstr>Coach Coordinator Report - Whitney Halloran</vt:lpstr>
      <vt:lpstr>Equity, Diversity &amp; Inclusion Coordinator Report - Tanya Bezanson</vt:lpstr>
      <vt:lpstr>Risk Manager Report - Laura Rockwood</vt:lpstr>
      <vt:lpstr>Representative &amp; Recreational League Coordinator Report - Hugues Mackay</vt:lpstr>
      <vt:lpstr>Equipment Coordinator Report - Joel Stevens</vt:lpstr>
      <vt:lpstr>U7 Coordinator - Victoria Meldrum-Young</vt:lpstr>
      <vt:lpstr>PowerPoint Presentation</vt:lpstr>
      <vt:lpstr>PowerPoint Presentation</vt:lpstr>
      <vt:lpstr>PowerPoint Presentation</vt:lpstr>
      <vt:lpstr>U13 Coordinator - Gillian Florence</vt:lpstr>
      <vt:lpstr>PowerPoint Presentation</vt:lpstr>
      <vt:lpstr>PowerPoint Presentation</vt:lpstr>
      <vt:lpstr>PowerPoint Presentation</vt:lpstr>
      <vt:lpstr>U18 Coordinator (no team) - Tanya Bezanson</vt:lpstr>
      <vt:lpstr>PowerPoint Presentation</vt:lpstr>
      <vt:lpstr>Questions &amp; Answers</vt:lpstr>
      <vt:lpstr>Conclude 2025-2026 season</vt:lpstr>
      <vt:lpstr>ELECTION OF EXECUTIVE 2026-2027 SEASON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Julie Wagner</dc:creator>
  <cp:lastModifiedBy>Adam Jennex</cp:lastModifiedBy>
  <cp:revision>23</cp:revision>
  <cp:lastPrinted>2026-06-01T19:40:48Z</cp:lastPrinted>
  <dcterms:created xsi:type="dcterms:W3CDTF">2026-05-09T22:38:44Z</dcterms:created>
  <dcterms:modified xsi:type="dcterms:W3CDTF">2026-06-22T13:58:46Z</dcterms:modified>
</cp:coreProperties>
</file>